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36"/>
  </p:notesMasterIdLst>
  <p:sldIdLst>
    <p:sldId id="258" r:id="rId6"/>
    <p:sldId id="416" r:id="rId7"/>
    <p:sldId id="341" r:id="rId8"/>
    <p:sldId id="4709" r:id="rId9"/>
    <p:sldId id="4724" r:id="rId10"/>
    <p:sldId id="4725" r:id="rId11"/>
    <p:sldId id="4718" r:id="rId12"/>
    <p:sldId id="418" r:id="rId13"/>
    <p:sldId id="4722" r:id="rId14"/>
    <p:sldId id="4730" r:id="rId15"/>
    <p:sldId id="355" r:id="rId16"/>
    <p:sldId id="383" r:id="rId17"/>
    <p:sldId id="4723" r:id="rId18"/>
    <p:sldId id="4726" r:id="rId19"/>
    <p:sldId id="4727" r:id="rId20"/>
    <p:sldId id="4728" r:id="rId21"/>
    <p:sldId id="4711" r:id="rId22"/>
    <p:sldId id="4712" r:id="rId23"/>
    <p:sldId id="4729" r:id="rId24"/>
    <p:sldId id="4719" r:id="rId25"/>
    <p:sldId id="4721" r:id="rId26"/>
    <p:sldId id="4714" r:id="rId27"/>
    <p:sldId id="4713" r:id="rId28"/>
    <p:sldId id="4708" r:id="rId29"/>
    <p:sldId id="4710" r:id="rId30"/>
    <p:sldId id="4720" r:id="rId31"/>
    <p:sldId id="575" r:id="rId32"/>
    <p:sldId id="287" r:id="rId33"/>
    <p:sldId id="4716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26E24E-C63C-1825-3C49-0EDCF0A0515F}" name="Dat Duong Tuan (CN-GD.PTGP&amp;DVDL)" initials="DD" userId="S::datdt15@msb.com.vn::6bfa1f35-005d-4264-8cc8-7bec095c86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F8931F"/>
    <a:srgbClr val="595959"/>
    <a:srgbClr val="F3AE00"/>
    <a:srgbClr val="E67015"/>
    <a:srgbClr val="EB891B"/>
    <a:srgbClr val="FF671F"/>
    <a:srgbClr val="00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16D6D-9C5D-7056-16C5-0175E777FA6B}" v="67" dt="2026-02-09T17:03:21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3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E9AA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B1-4F7E-8369-31AD66E20A5A}"/>
              </c:ext>
            </c:extLst>
          </c:dPt>
          <c:dPt>
            <c:idx val="1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B1-4F7E-8369-31AD66E20A5A}"/>
              </c:ext>
            </c:extLst>
          </c:dPt>
          <c:dPt>
            <c:idx val="2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B1-4F7E-8369-31AD66E20A5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B1-4F7E-8369-31AD66E20A5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B1-4F7E-8369-31AD66E20A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B1-4F7E-8369-31AD66E20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EE452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E0-4E23-A6C2-60AC349CE9DC}"/>
              </c:ext>
            </c:extLst>
          </c:dPt>
          <c:dPt>
            <c:idx val="1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0-4E23-A6C2-60AC349CE9DC}"/>
              </c:ext>
            </c:extLst>
          </c:dPt>
          <c:dPt>
            <c:idx val="2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0-4E23-A6C2-60AC349CE9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0-4E23-A6C2-60AC349CE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4E3EE-A17F-4DB4-B1F3-D446441B65E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A4B31-E220-4D9A-8D6D-C00945709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2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9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60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86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25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93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8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1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547B-59BA-E094-2039-7CC0DFBE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A9B59-C329-5085-ABA6-6474DCE19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11E-853C-B970-6B89-E1DC925B8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0434-16A3-E7CB-8B3B-88F23A850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0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2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Tập trung từ biz req của 2 cái QLYC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Anh </a:t>
            </a:r>
            <a:r>
              <a:rPr lang="en-US" dirty="0" err="1"/>
              <a:t>Giáp</a:t>
            </a:r>
            <a:r>
              <a:rPr lang="en-US" dirty="0"/>
              <a:t> check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final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3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87662-35C7-9B03-FE10-37353A48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2A6DB-56B7-0476-6E24-BCBEA1915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FAF72-D440-6840-CD3D-49002FC4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A0B2-A114-3988-9929-829E571D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18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FAD1-09B8-67D3-1747-BA372232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163AA-BCD2-3995-E259-3F280D41C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9FE5B-640A-4792-D311-61C8799C5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FB0A-883D-7B48-F380-80B97B21B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803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E83F-D510-088B-D27C-AB3325DD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48754-7954-B0AC-AB57-8119359D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F3686-60B5-FFEB-4FA2-38C3F7B9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2B3D8-F54B-B196-3B12-817D4844B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1C5B-4570-49DB-F3F4-C35C2E3B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06227-66E1-CA40-00C3-D7773802B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9D957-2734-288D-2DD4-233C2A95D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0CAC-414F-27B4-D677-FA1BF3282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7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91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Đức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6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9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biz req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cái</a:t>
            </a:r>
            <a:r>
              <a:rPr lang="en-US" dirty="0"/>
              <a:t> QLYC </a:t>
            </a:r>
            <a:r>
              <a:rPr lang="en-US" dirty="0" err="1"/>
              <a:t>hẹ</a:t>
            </a:r>
            <a:r>
              <a:rPr lang="en-US" dirty="0"/>
              <a:t> </a:t>
            </a:r>
            <a:r>
              <a:rPr lang="en-US" dirty="0" err="1"/>
              <a:t>hẹ</a:t>
            </a:r>
            <a:r>
              <a:rPr lang="en-US" dirty="0"/>
              <a:t> </a:t>
            </a:r>
            <a:r>
              <a:rPr lang="en-US" dirty="0" err="1"/>
              <a:t>hẹ</a:t>
            </a:r>
            <a:endParaRPr lang="en-US" dirty="0"/>
          </a:p>
          <a:p>
            <a:r>
              <a:rPr lang="en-US" dirty="0"/>
              <a:t>Ae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thui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Tập trung từ biz req của 2 cái QLYC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5B91-0202-EABE-C8DE-67E84717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CE728-6CDD-35CB-BCE7-D6841912C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CE06-9A65-87D6-CB50-026D5355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D2A99-5539-EDA4-C7C6-78894AC6C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7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89B7-ECC3-C550-071D-FC9F53BD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D04BB-B8AB-4DA1-FEB7-F0B776982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B55A5-7766-90C6-81E9-855ACEE8D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Trao đổi với DnD để hỗ trợ điền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1674-14DB-81C6-B94D-2FB05C2E0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2A4B31-E220-4D9A-8D6D-C00945709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2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AA98-6E2A-B912-F8F9-09FE531D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CFEE4-F593-2FA1-5DB6-26AD35234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A2BE1-140E-3D43-D8AE-FD1318B73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2DB7-A2CA-98C6-1689-CC9192098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79BC2-6033-DE50-F2E9-31D2CD4E7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E4DD7-F7D7-AF11-B835-CA4A87D36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1E6EA-E6D2-D1E6-BFAB-3590810BE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63C5C-7008-9F93-674A-E9F6AFCF9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8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Bao gồm các cấu phần: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IT Capability map (nhờ a Giáo điền)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Application architecture (list down các application tham gia vào quá trình xây dựng các model ML + meaning từng application)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Intergration architecture (các application tương tác với nhau như nào? Chỉ rõ những instant riêng lẻ)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 flow (luồng dữ liệu đi như nào giữa các hệ thống để train/test / serving model?)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Deployment architecture (băng thông, cổng port/firewall, hạ tầng cần thiết để vận hành, bảo mật)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Checklist ATTT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oleObject" Target="../embeddings/oleObject1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30.xml"/><Relationship Id="rId7" Type="http://schemas.openxmlformats.org/officeDocument/2006/relationships/oleObject" Target="../embeddings/oleObject3.bin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35.xml"/><Relationship Id="rId7" Type="http://schemas.openxmlformats.org/officeDocument/2006/relationships/oleObject" Target="../embeddings/oleObject4.bin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Master" Target="../slideMasters/slideMaster2.xml"/><Relationship Id="rId11" Type="http://schemas.openxmlformats.org/officeDocument/2006/relationships/image" Target="../media/image3.svg"/><Relationship Id="rId5" Type="http://schemas.openxmlformats.org/officeDocument/2006/relationships/tags" Target="../tags/tag37.xml"/><Relationship Id="rId10" Type="http://schemas.openxmlformats.org/officeDocument/2006/relationships/image" Target="../media/image2.png"/><Relationship Id="rId4" Type="http://schemas.openxmlformats.org/officeDocument/2006/relationships/tags" Target="../tags/tag36.xml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40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2.xml"/><Relationship Id="rId11" Type="http://schemas.openxmlformats.org/officeDocument/2006/relationships/image" Target="../media/image3.svg"/><Relationship Id="rId5" Type="http://schemas.openxmlformats.org/officeDocument/2006/relationships/tags" Target="../tags/tag42.xml"/><Relationship Id="rId10" Type="http://schemas.openxmlformats.org/officeDocument/2006/relationships/image" Target="../media/image2.png"/><Relationship Id="rId4" Type="http://schemas.openxmlformats.org/officeDocument/2006/relationships/tags" Target="../tags/tag41.xml"/><Relationship Id="rId9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10" Type="http://schemas.openxmlformats.org/officeDocument/2006/relationships/image" Target="../media/image1.emf"/><Relationship Id="rId4" Type="http://schemas.openxmlformats.org/officeDocument/2006/relationships/tags" Target="../tags/tag46.xml"/><Relationship Id="rId9" Type="http://schemas.openxmlformats.org/officeDocument/2006/relationships/oleObject" Target="../embeddings/oleObject1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10" Type="http://schemas.openxmlformats.org/officeDocument/2006/relationships/image" Target="../media/image1.emf"/><Relationship Id="rId4" Type="http://schemas.openxmlformats.org/officeDocument/2006/relationships/tags" Target="../tags/tag53.xml"/><Relationship Id="rId9" Type="http://schemas.openxmlformats.org/officeDocument/2006/relationships/oleObject" Target="../embeddings/oleObject6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5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image" Target="../media/image5.jpeg"/><Relationship Id="rId4" Type="http://schemas.openxmlformats.org/officeDocument/2006/relationships/tags" Target="../tags/tag72.xml"/><Relationship Id="rId9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../media/image4.emf"/><Relationship Id="rId4" Type="http://schemas.openxmlformats.org/officeDocument/2006/relationships/tags" Target="../tags/tag78.xml"/><Relationship Id="rId9" Type="http://schemas.openxmlformats.org/officeDocument/2006/relationships/oleObject" Target="../embeddings/oleObject10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3.sv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.emf"/><Relationship Id="rId5" Type="http://schemas.openxmlformats.org/officeDocument/2006/relationships/tags" Target="../tags/tag86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3.sv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1.emf"/><Relationship Id="rId5" Type="http://schemas.openxmlformats.org/officeDocument/2006/relationships/tags" Target="../tags/tag94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3.sv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2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.emf"/><Relationship Id="rId5" Type="http://schemas.openxmlformats.org/officeDocument/2006/relationships/tags" Target="../tags/tag102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.sv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9.emf"/><Relationship Id="rId5" Type="http://schemas.openxmlformats.org/officeDocument/2006/relationships/tags" Target="../tags/tag110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3.sv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2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1.emf"/><Relationship Id="rId5" Type="http://schemas.openxmlformats.org/officeDocument/2006/relationships/tags" Target="../tags/tag118.xml"/><Relationship Id="rId10" Type="http://schemas.openxmlformats.org/officeDocument/2006/relationships/oleObject" Target="../embeddings/oleObject15.bin"/><Relationship Id="rId4" Type="http://schemas.openxmlformats.org/officeDocument/2006/relationships/tags" Target="../tags/tag117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1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3.svg"/><Relationship Id="rId5" Type="http://schemas.openxmlformats.org/officeDocument/2006/relationships/tags" Target="../tags/tag126.xml"/><Relationship Id="rId10" Type="http://schemas.openxmlformats.org/officeDocument/2006/relationships/image" Target="../media/image2.png"/><Relationship Id="rId4" Type="http://schemas.openxmlformats.org/officeDocument/2006/relationships/tags" Target="../tags/tag125.xml"/><Relationship Id="rId9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0.xml"/><Relationship Id="rId7" Type="http://schemas.openxmlformats.org/officeDocument/2006/relationships/image" Target="../media/image4.emf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oleObject" Target="../embeddings/oleObject17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1.xml"/><Relationship Id="rId9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sv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.bin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10" Type="http://schemas.openxmlformats.org/officeDocument/2006/relationships/image" Target="../media/image1.emf"/><Relationship Id="rId4" Type="http://schemas.openxmlformats.org/officeDocument/2006/relationships/tags" Target="../tags/tag137.xml"/><Relationship Id="rId9" Type="http://schemas.openxmlformats.org/officeDocument/2006/relationships/oleObject" Target="../embeddings/oleObject19.bin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3.svg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image" Target="../media/image2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4.emf"/><Relationship Id="rId5" Type="http://schemas.openxmlformats.org/officeDocument/2006/relationships/tags" Target="../tags/tag145.xml"/><Relationship Id="rId10" Type="http://schemas.openxmlformats.org/officeDocument/2006/relationships/oleObject" Target="../embeddings/oleObject20.bin"/><Relationship Id="rId4" Type="http://schemas.openxmlformats.org/officeDocument/2006/relationships/tags" Target="../tags/tag14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3.sv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2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image" Target="../media/image4.emf"/><Relationship Id="rId5" Type="http://schemas.openxmlformats.org/officeDocument/2006/relationships/tags" Target="../tags/tag153.xml"/><Relationship Id="rId10" Type="http://schemas.openxmlformats.org/officeDocument/2006/relationships/oleObject" Target="../embeddings/oleObject21.bin"/><Relationship Id="rId4" Type="http://schemas.openxmlformats.org/officeDocument/2006/relationships/tags" Target="../tags/tag15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10" Type="http://schemas.openxmlformats.org/officeDocument/2006/relationships/image" Target="../media/image1.emf"/><Relationship Id="rId4" Type="http://schemas.openxmlformats.org/officeDocument/2006/relationships/tags" Target="../tags/tag160.xml"/><Relationship Id="rId9" Type="http://schemas.openxmlformats.org/officeDocument/2006/relationships/oleObject" Target="../embeddings/oleObject19.bin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C1237-8665-4241-9EA3-A4C5D685A8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2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51696-8AE9-47F5-BD9C-96F7080DA6A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6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D536A-5893-4A06-BA4F-531E680B03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88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ine Title +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622" y="290302"/>
            <a:ext cx="10956007" cy="482139"/>
          </a:xfrm>
        </p:spPr>
        <p:txBody>
          <a:bodyPr/>
          <a:lstStyle>
            <a:lvl1pPr>
              <a:defRPr baseline="0">
                <a:solidFill>
                  <a:srgbClr val="008FD5"/>
                </a:solidFill>
              </a:defRPr>
            </a:lvl1pPr>
          </a:lstStyle>
          <a:p>
            <a:r>
              <a:rPr lang="en-US"/>
              <a:t>Title – Calibri; 32 </a:t>
            </a:r>
            <a:r>
              <a:rPr lang="en-US" err="1"/>
              <a:t>pt</a:t>
            </a:r>
            <a:r>
              <a:rPr lang="en-US"/>
              <a:t>; Bold; Black; Emphasis = Blue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071FF-E082-4897-9463-52F76F6855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31622" y="878683"/>
            <a:ext cx="10963932" cy="5373269"/>
          </a:xfrm>
        </p:spPr>
        <p:txBody>
          <a:bodyPr/>
          <a:lstStyle>
            <a:lvl1pPr marL="158661" indent="-158661">
              <a:buClr>
                <a:srgbClr val="0070C0"/>
              </a:buClr>
              <a:buFont typeface="Wingdings" pitchFamily="2" charset="2"/>
              <a:buChar char="§"/>
              <a:defRPr baseline="0"/>
            </a:lvl1pPr>
            <a:lvl2pPr marL="459281" indent="-300620">
              <a:buClr>
                <a:srgbClr val="00B0F0"/>
              </a:buClr>
              <a:buFont typeface="Arial" pitchFamily="34" charset="0"/>
              <a:buChar char="•"/>
              <a:defRPr/>
            </a:lvl2pPr>
            <a:lvl3pPr marL="569231" indent="-250517">
              <a:buClr>
                <a:srgbClr val="00B0F0"/>
              </a:buClr>
              <a:buFont typeface="Calibri" pitchFamily="34" charset="0"/>
              <a:buChar char="—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94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993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69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958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BBA3F5-015A-4C38-846F-E439AB6FFFB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879645" y="5573685"/>
            <a:ext cx="93979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880786" y="4747057"/>
            <a:ext cx="93979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80786" y="3551099"/>
            <a:ext cx="9397950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75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3093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6618E1C-2FF8-4C76-8A1E-BA293CFFE09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2259" y="3361990"/>
            <a:ext cx="4230241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33400" y="2305179"/>
            <a:ext cx="4831976" cy="692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33399" y="586648"/>
            <a:ext cx="582033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AB2A90-9E19-4B11-BB5C-1D46E86251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ltGray">
          <a:xfrm>
            <a:off x="9851314" y="6258502"/>
            <a:ext cx="1876287" cy="41237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99BDD-C600-4E92-BBE3-F8C5830EE74C}"/>
              </a:ext>
            </a:extLst>
          </p:cNvPr>
          <p:cNvSpPr/>
          <p:nvPr userDrawn="1"/>
        </p:nvSpPr>
        <p:spPr bwMode="ltGray">
          <a:xfrm>
            <a:off x="4165600" y="4402813"/>
            <a:ext cx="3723325" cy="2176107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760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89CAA1-91CB-44D7-9730-90E2518ED5B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266"/>
            <a:ext cx="12192000" cy="322326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2259" y="6440033"/>
            <a:ext cx="9745336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33400" y="5882553"/>
            <a:ext cx="9745336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33400" y="4278633"/>
            <a:ext cx="9745336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43882-5B37-43C9-A7D5-2B65B76FC2C1}"/>
              </a:ext>
            </a:extLst>
          </p:cNvPr>
          <p:cNvSpPr/>
          <p:nvPr userDrawn="1"/>
        </p:nvSpPr>
        <p:spPr bwMode="ltGray">
          <a:xfrm>
            <a:off x="0" y="0"/>
            <a:ext cx="12192000" cy="821267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E5C52-6338-4CA0-8266-ABD8E1DA0F20}"/>
              </a:ext>
            </a:extLst>
          </p:cNvPr>
          <p:cNvSpPr/>
          <p:nvPr userDrawn="1"/>
        </p:nvSpPr>
        <p:spPr bwMode="ltGray">
          <a:xfrm>
            <a:off x="0" y="4044620"/>
            <a:ext cx="12192000" cy="85426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00921D6-7484-4125-BBC9-84E4AEFC528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ltGray">
          <a:xfrm>
            <a:off x="465664" y="220133"/>
            <a:ext cx="1733550" cy="381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8CDEF0-2ABD-434C-A05F-BE41B6EE44C9}"/>
              </a:ext>
            </a:extLst>
          </p:cNvPr>
          <p:cNvSpPr/>
          <p:nvPr userDrawn="1"/>
        </p:nvSpPr>
        <p:spPr bwMode="ltGray">
          <a:xfrm>
            <a:off x="9601200" y="2535158"/>
            <a:ext cx="2590800" cy="1514200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9971A-6012-41B4-A63D-41852C1E7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10" y="681586"/>
            <a:ext cx="12198610" cy="3367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475C0-F5F0-43DF-ADC1-997C191CA37C}"/>
              </a:ext>
            </a:extLst>
          </p:cNvPr>
          <p:cNvSpPr/>
          <p:nvPr userDrawn="1"/>
        </p:nvSpPr>
        <p:spPr>
          <a:xfrm>
            <a:off x="-6610" y="667670"/>
            <a:ext cx="12198610" cy="3381688"/>
          </a:xfrm>
          <a:prstGeom prst="rect">
            <a:avLst/>
          </a:prstGeom>
          <a:solidFill>
            <a:srgbClr val="C00000">
              <a:alpha val="2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39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6241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97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4146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7E36632-5062-4623-81E8-04271679581A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492920" y="184386"/>
            <a:ext cx="11215686" cy="803564"/>
          </a:xfrm>
          <a:prstGeom prst="roundRect">
            <a:avLst>
              <a:gd name="adj" fmla="val 22387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 w="1079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1019745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20408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34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oundRect">
            <a:avLst>
              <a:gd name="adj" fmla="val 33826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0" lang="en-US" sz="3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7E346-37CC-49E9-B8D8-CA6ED9DAA74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67459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061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295849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7661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12467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835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2D91BA2-8C6E-4C39-82C4-C8D6977634A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34013" y="3060131"/>
            <a:ext cx="6679932" cy="1354217"/>
          </a:xfrm>
        </p:spPr>
        <p:txBody>
          <a:bodyPr vert="horz" anchor="ctr" anchorCtr="0">
            <a:spAutoFit/>
          </a:bodyPr>
          <a:lstStyle>
            <a:lvl1pPr rtl="0">
              <a:lnSpc>
                <a:spcPct val="10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5F68B-5AD9-41ED-B05F-153BF3BB613F}"/>
              </a:ext>
            </a:extLst>
          </p:cNvPr>
          <p:cNvCxnSpPr/>
          <p:nvPr userDrawn="1"/>
        </p:nvCxnSpPr>
        <p:spPr>
          <a:xfrm>
            <a:off x="914400" y="5289464"/>
            <a:ext cx="3512457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A055AF-941C-43B5-BC0A-01DB0A55B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1" y="2310871"/>
            <a:ext cx="3754664" cy="2852737"/>
          </a:xfrm>
        </p:spPr>
        <p:txBody>
          <a:bodyPr anchor="ctr" anchorCtr="0">
            <a:noAutofit/>
          </a:bodyPr>
          <a:lstStyle>
            <a:lvl1pPr>
              <a:defRPr sz="188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421513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6805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361968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12E3834-0FD3-4DA2-8DCF-C744F65A27E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8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192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E398AF-77E5-4FE0-9F5C-A6F62210A48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3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2234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56B72EC-3D4D-4ABE-A72D-880E3C7CA5D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5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4626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45611"/>
            <a:ext cx="6967728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33538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86A84EA-A7DD-487F-B7A5-DE64EF4696B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3248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345611"/>
            <a:ext cx="7918704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33538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00825C-A040-4E44-8953-825A82AD543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7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2145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556932"/>
            <a:ext cx="110825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CB5098-03C0-4738-925B-3B46081AE7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lum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DD53-6A61-4902-A020-25EFCCA5EBE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25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166C02-2E97-4226-9F01-88326758F09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7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8931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35E5F4-E0DF-44AB-A95E-11FD6DC0602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ltGray">
          <a:xfrm>
            <a:off x="4113251" y="2993231"/>
            <a:ext cx="3965498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3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45611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10555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3473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ABFFC1-B9EA-4B31-906F-B6521A6C4E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8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7326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2ED065-559A-4FF2-B22A-E71850F2A7E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6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1123777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C3447-804A-4ADB-BA29-D1CD7BA98857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588604" y="1017327"/>
            <a:ext cx="3084394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1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0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defTabSz="933003">
              <a:defRPr/>
            </a:pPr>
            <a:fld id="{E271AAED-6163-4724-AD23-2EB3F0C94845}" type="slidenum">
              <a:rPr lang="en-US" b="1" smtClean="0"/>
              <a:pPr defTabSz="933003">
                <a:defRPr/>
              </a:pPr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34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11843-7EBF-45A1-939C-F7878282CBC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8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71559"/>
            <a:ext cx="5157787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81792"/>
            <a:ext cx="5157787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71559"/>
            <a:ext cx="5183188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1792"/>
            <a:ext cx="5183188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B6A3F-4B5F-4E10-85D8-0D1FE438186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51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29E6F-BCF7-4E92-BB84-EA10F4C31CC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3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08346-1A23-4142-8C04-8BCB378159F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25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6B13C-E68C-4F5E-8E12-BE670B8FD6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3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F69BD9-1C37-487D-B2A3-7A8CAEFF93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67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ags" Target="../tags/tag10.xml"/><Relationship Id="rId39" Type="http://schemas.openxmlformats.org/officeDocument/2006/relationships/tags" Target="../tags/tag23.xml"/><Relationship Id="rId21" Type="http://schemas.openxmlformats.org/officeDocument/2006/relationships/slideLayout" Target="../slideLayouts/slideLayout35.xml"/><Relationship Id="rId34" Type="http://schemas.openxmlformats.org/officeDocument/2006/relationships/tags" Target="../tags/tag18.xml"/><Relationship Id="rId42" Type="http://schemas.openxmlformats.org/officeDocument/2006/relationships/tags" Target="../tags/tag26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tags" Target="../tags/tag1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37" Type="http://schemas.openxmlformats.org/officeDocument/2006/relationships/tags" Target="../tags/tag21.xml"/><Relationship Id="rId40" Type="http://schemas.openxmlformats.org/officeDocument/2006/relationships/tags" Target="../tags/tag24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28" Type="http://schemas.openxmlformats.org/officeDocument/2006/relationships/tags" Target="../tags/tag12.xml"/><Relationship Id="rId36" Type="http://schemas.openxmlformats.org/officeDocument/2006/relationships/tags" Target="../tags/tag2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ags" Target="../tags/tag15.xml"/><Relationship Id="rId44" Type="http://schemas.openxmlformats.org/officeDocument/2006/relationships/oleObject" Target="../embeddings/oleObject2.bin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tags" Target="../tags/tag19.xml"/><Relationship Id="rId43" Type="http://schemas.openxmlformats.org/officeDocument/2006/relationships/tags" Target="../tags/tag27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38" Type="http://schemas.openxmlformats.org/officeDocument/2006/relationships/tags" Target="../tags/tag22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34.xml"/><Relationship Id="rId41" Type="http://schemas.openxmlformats.org/officeDocument/2006/relationships/tags" Target="../tags/tag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67409"/>
            <a:ext cx="10515600" cy="520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66DFC8-27C6-4D33-AC17-4831216A6D2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-1524000" y="1371601"/>
          <a:ext cx="1057276" cy="53566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81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1">
                          <a:solidFill>
                            <a:schemeClr val="tx1"/>
                          </a:solidFill>
                        </a:rPr>
                        <a:t>This is only</a:t>
                      </a:r>
                      <a:r>
                        <a:rPr lang="en-AU" sz="800" b="1" baseline="0">
                          <a:solidFill>
                            <a:schemeClr val="tx1"/>
                          </a:solidFill>
                        </a:rPr>
                        <a:t> an aid. It will not print</a:t>
                      </a:r>
                      <a:endParaRPr lang="en-AU" sz="800" b="1">
                        <a:solidFill>
                          <a:schemeClr val="tx1"/>
                        </a:solidFill>
                      </a:endParaRPr>
                    </a:p>
                  </a:txBody>
                  <a:tcPr marL="33344" marR="33344" marT="32652" marB="3265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Dark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112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rgbClr val="E67015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70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235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137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27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70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Light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243</a:t>
                      </a:r>
                    </a:p>
                    <a:p>
                      <a:pPr marL="268288" indent="-268288"/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Black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166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191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Blue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81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151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Sky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Blue</a:t>
                      </a:r>
                      <a:endParaRPr lang="en-AU" sz="700" b="1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239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593">
                <a:tc gridSpan="2">
                  <a:txBody>
                    <a:bodyPr/>
                    <a:lstStyle/>
                    <a:p>
                      <a:pPr algn="ctr"/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59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010759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413" imgH="416" progId="TCLayout.ActiveDocument.1">
                  <p:embed/>
                </p:oleObj>
              </mc:Choice>
              <mc:Fallback>
                <p:oleObj name="think-cell Slide" r:id="rId44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lvl="0"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8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Above Chart Exhibit Title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1524" y="2483241"/>
            <a:ext cx="274320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DA13EA10-1EB8-4F91-8B20-D921FB21BC3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lum/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  <p:grpSp>
        <p:nvGrpSpPr>
          <p:cNvPr id="148" name="LegendLines" hidden="1">
            <a:extLst>
              <a:ext uri="{FF2B5EF4-FFF2-40B4-BE49-F238E27FC236}">
                <a16:creationId xmlns:a16="http://schemas.microsoft.com/office/drawing/2014/main" id="{151A64A7-188B-441F-8990-A3B78A3F7C39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50" name="Legend1" hidden="1">
              <a:extLst>
                <a:ext uri="{FF2B5EF4-FFF2-40B4-BE49-F238E27FC236}">
                  <a16:creationId xmlns:a16="http://schemas.microsoft.com/office/drawing/2014/main" id="{525E5B8C-817E-408A-85F3-93831C28D3CD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2" hidden="1">
              <a:extLst>
                <a:ext uri="{FF2B5EF4-FFF2-40B4-BE49-F238E27FC236}">
                  <a16:creationId xmlns:a16="http://schemas.microsoft.com/office/drawing/2014/main" id="{5AE811D7-48FA-4C68-8B2D-1E67FF428519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3" hidden="1">
              <a:extLst>
                <a:ext uri="{FF2B5EF4-FFF2-40B4-BE49-F238E27FC236}">
                  <a16:creationId xmlns:a16="http://schemas.microsoft.com/office/drawing/2014/main" id="{7C939495-4AF5-4DD0-9A3B-3C62D90CB4D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ineLegend3" hidden="1">
              <a:extLst>
                <a:ext uri="{FF2B5EF4-FFF2-40B4-BE49-F238E27FC236}">
                  <a16:creationId xmlns:a16="http://schemas.microsoft.com/office/drawing/2014/main" id="{DD1E267E-5AC2-4DF7-828B-173383A2B81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LineLegend2" hidden="1">
              <a:extLst>
                <a:ext uri="{FF2B5EF4-FFF2-40B4-BE49-F238E27FC236}">
                  <a16:creationId xmlns:a16="http://schemas.microsoft.com/office/drawing/2014/main" id="{BFD8FDCF-CB2F-449E-8A2C-BDC11A6EC1A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Legend1" hidden="1">
              <a:extLst>
                <a:ext uri="{FF2B5EF4-FFF2-40B4-BE49-F238E27FC236}">
                  <a16:creationId xmlns:a16="http://schemas.microsoft.com/office/drawing/2014/main" id="{0CCAF319-5D89-44D9-BED6-1841FAC9BC6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LegendMoons" hidden="1">
            <a:extLst>
              <a:ext uri="{FF2B5EF4-FFF2-40B4-BE49-F238E27FC236}">
                <a16:creationId xmlns:a16="http://schemas.microsoft.com/office/drawing/2014/main" id="{B1A443E4-61EA-4E0D-9AA1-08D8709F5C28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7" name="Legend1" hidden="1">
              <a:extLst>
                <a:ext uri="{FF2B5EF4-FFF2-40B4-BE49-F238E27FC236}">
                  <a16:creationId xmlns:a16="http://schemas.microsoft.com/office/drawing/2014/main" id="{EF3A1971-B8E5-465C-905B-88E5A75A26F4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8" name="Legend2" hidden="1">
              <a:extLst>
                <a:ext uri="{FF2B5EF4-FFF2-40B4-BE49-F238E27FC236}">
                  <a16:creationId xmlns:a16="http://schemas.microsoft.com/office/drawing/2014/main" id="{2672B014-4602-41C9-B32B-F969F9224C0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9" name="Legend3" hidden="1">
              <a:extLst>
                <a:ext uri="{FF2B5EF4-FFF2-40B4-BE49-F238E27FC236}">
                  <a16:creationId xmlns:a16="http://schemas.microsoft.com/office/drawing/2014/main" id="{FAD76577-9630-4748-B286-108D8BF2D538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0" name="Legend4" hidden="1">
              <a:extLst>
                <a:ext uri="{FF2B5EF4-FFF2-40B4-BE49-F238E27FC236}">
                  <a16:creationId xmlns:a16="http://schemas.microsoft.com/office/drawing/2014/main" id="{1E8C61B5-A033-4EAA-8E75-97D05E16AB9A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1" name="Legend5" hidden="1">
              <a:extLst>
                <a:ext uri="{FF2B5EF4-FFF2-40B4-BE49-F238E27FC236}">
                  <a16:creationId xmlns:a16="http://schemas.microsoft.com/office/drawing/2014/main" id="{8A6E5214-4AAE-420D-9508-2B1133DDDBAC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62" name="MoonLegend1" hidden="1">
              <a:extLst>
                <a:ext uri="{FF2B5EF4-FFF2-40B4-BE49-F238E27FC236}">
                  <a16:creationId xmlns:a16="http://schemas.microsoft.com/office/drawing/2014/main" id="{0AB2FB40-2072-4124-95AE-B468AEC1AE24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85" name="Oval 184" hidden="1">
                <a:extLst>
                  <a:ext uri="{FF2B5EF4-FFF2-40B4-BE49-F238E27FC236}">
                    <a16:creationId xmlns:a16="http://schemas.microsoft.com/office/drawing/2014/main" id="{AD4555BA-2A5E-4FB2-B93A-85931AC7567E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Arc 186" hidden="1">
                <a:extLst>
                  <a:ext uri="{FF2B5EF4-FFF2-40B4-BE49-F238E27FC236}">
                    <a16:creationId xmlns:a16="http://schemas.microsoft.com/office/drawing/2014/main" id="{171A04FB-FA2D-439C-8449-7B20B52723C1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MoonLegend2" hidden="1">
              <a:extLst>
                <a:ext uri="{FF2B5EF4-FFF2-40B4-BE49-F238E27FC236}">
                  <a16:creationId xmlns:a16="http://schemas.microsoft.com/office/drawing/2014/main" id="{29649F01-B818-4BDB-B5D0-97D18D0427A6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83" name="Oval 182" hidden="1">
                <a:extLst>
                  <a:ext uri="{FF2B5EF4-FFF2-40B4-BE49-F238E27FC236}">
                    <a16:creationId xmlns:a16="http://schemas.microsoft.com/office/drawing/2014/main" id="{A5FC3E64-4C6E-4E36-BE83-C84EC9EE21D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Arc 183" hidden="1">
                <a:extLst>
                  <a:ext uri="{FF2B5EF4-FFF2-40B4-BE49-F238E27FC236}">
                    <a16:creationId xmlns:a16="http://schemas.microsoft.com/office/drawing/2014/main" id="{3BC45817-B3C3-4149-B8C5-589AC7D3E58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MoonLegend3" hidden="1">
              <a:extLst>
                <a:ext uri="{FF2B5EF4-FFF2-40B4-BE49-F238E27FC236}">
                  <a16:creationId xmlns:a16="http://schemas.microsoft.com/office/drawing/2014/main" id="{0F1E25D0-27E2-49C7-8683-0ED454CC371F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81" name="Oval 180" hidden="1">
                <a:extLst>
                  <a:ext uri="{FF2B5EF4-FFF2-40B4-BE49-F238E27FC236}">
                    <a16:creationId xmlns:a16="http://schemas.microsoft.com/office/drawing/2014/main" id="{8D0FE53F-5379-4259-837E-BD8F45814F32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Arc 181" hidden="1">
                <a:extLst>
                  <a:ext uri="{FF2B5EF4-FFF2-40B4-BE49-F238E27FC236}">
                    <a16:creationId xmlns:a16="http://schemas.microsoft.com/office/drawing/2014/main" id="{301827BC-DA1C-4C9D-BA37-238CBC66CC7B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MoonLegend4" hidden="1">
              <a:extLst>
                <a:ext uri="{FF2B5EF4-FFF2-40B4-BE49-F238E27FC236}">
                  <a16:creationId xmlns:a16="http://schemas.microsoft.com/office/drawing/2014/main" id="{D9ABAF3C-785C-43DA-8DF2-14D78AF24227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79" name="Oval 178" hidden="1">
                <a:extLst>
                  <a:ext uri="{FF2B5EF4-FFF2-40B4-BE49-F238E27FC236}">
                    <a16:creationId xmlns:a16="http://schemas.microsoft.com/office/drawing/2014/main" id="{ED28823B-2BA9-44E2-B13F-9912075A402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Arc 179" hidden="1">
                <a:extLst>
                  <a:ext uri="{FF2B5EF4-FFF2-40B4-BE49-F238E27FC236}">
                    <a16:creationId xmlns:a16="http://schemas.microsoft.com/office/drawing/2014/main" id="{EE662F6B-A8F2-4A8B-8D12-4D9B3838D727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MoonLegend5" hidden="1">
              <a:extLst>
                <a:ext uri="{FF2B5EF4-FFF2-40B4-BE49-F238E27FC236}">
                  <a16:creationId xmlns:a16="http://schemas.microsoft.com/office/drawing/2014/main" id="{C4493A1D-8558-4689-BE0F-921ECBA867F8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 hidden="1">
                <a:extLst>
                  <a:ext uri="{FF2B5EF4-FFF2-40B4-BE49-F238E27FC236}">
                    <a16:creationId xmlns:a16="http://schemas.microsoft.com/office/drawing/2014/main" id="{27D34144-4F45-4651-A3F2-54C839312D12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54C9C893-E6F1-4278-A24D-56F0136D2C4F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8" name="LegendBoxes" hidden="1">
            <a:extLst>
              <a:ext uri="{FF2B5EF4-FFF2-40B4-BE49-F238E27FC236}">
                <a16:creationId xmlns:a16="http://schemas.microsoft.com/office/drawing/2014/main" id="{08BB07AF-865F-408B-8050-9708629B5A6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189" name="RectangleLegend1" hidden="1">
              <a:extLst>
                <a:ext uri="{FF2B5EF4-FFF2-40B4-BE49-F238E27FC236}">
                  <a16:creationId xmlns:a16="http://schemas.microsoft.com/office/drawing/2014/main" id="{AE448928-F520-4F1B-A755-7D3C0BFC8DE3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2" hidden="1">
              <a:extLst>
                <a:ext uri="{FF2B5EF4-FFF2-40B4-BE49-F238E27FC236}">
                  <a16:creationId xmlns:a16="http://schemas.microsoft.com/office/drawing/2014/main" id="{BC2C92CC-8018-4188-9D80-284328C85804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3" hidden="1">
              <a:extLst>
                <a:ext uri="{FF2B5EF4-FFF2-40B4-BE49-F238E27FC236}">
                  <a16:creationId xmlns:a16="http://schemas.microsoft.com/office/drawing/2014/main" id="{3DEE8081-2EEE-4779-9E43-25DCAEB638FB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4" hidden="1">
              <a:extLst>
                <a:ext uri="{FF2B5EF4-FFF2-40B4-BE49-F238E27FC236}">
                  <a16:creationId xmlns:a16="http://schemas.microsoft.com/office/drawing/2014/main" id="{A2B05A2F-7FC4-4DD4-A2AD-3A0F5F0751F1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Legend5" hidden="1">
              <a:extLst>
                <a:ext uri="{FF2B5EF4-FFF2-40B4-BE49-F238E27FC236}">
                  <a16:creationId xmlns:a16="http://schemas.microsoft.com/office/drawing/2014/main" id="{B9BCDC0E-5930-4445-B860-461E8CF941CE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Legend1" hidden="1">
              <a:extLst>
                <a:ext uri="{FF2B5EF4-FFF2-40B4-BE49-F238E27FC236}">
                  <a16:creationId xmlns:a16="http://schemas.microsoft.com/office/drawing/2014/main" id="{2074072C-AB93-48AB-B96D-3158534069D2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2" hidden="1">
              <a:extLst>
                <a:ext uri="{FF2B5EF4-FFF2-40B4-BE49-F238E27FC236}">
                  <a16:creationId xmlns:a16="http://schemas.microsoft.com/office/drawing/2014/main" id="{D3F42F3E-393B-4479-99D3-BB70BD315F02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3" hidden="1">
              <a:extLst>
                <a:ext uri="{FF2B5EF4-FFF2-40B4-BE49-F238E27FC236}">
                  <a16:creationId xmlns:a16="http://schemas.microsoft.com/office/drawing/2014/main" id="{2F02967F-1CAA-403B-98B9-DAE3A0368EA1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4" hidden="1">
              <a:extLst>
                <a:ext uri="{FF2B5EF4-FFF2-40B4-BE49-F238E27FC236}">
                  <a16:creationId xmlns:a16="http://schemas.microsoft.com/office/drawing/2014/main" id="{28911C8D-C078-4CA1-960E-75C7475662DF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27" name="Legend5" hidden="1">
              <a:extLst>
                <a:ext uri="{FF2B5EF4-FFF2-40B4-BE49-F238E27FC236}">
                  <a16:creationId xmlns:a16="http://schemas.microsoft.com/office/drawing/2014/main" id="{CF4AB107-B697-452A-848D-1435C262EAE0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54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240280"/>
            <a:ext cx="10515600" cy="23093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noProof="0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ARCHITECTURE</a:t>
            </a:r>
          </a:p>
          <a:p>
            <a:pPr lvl="0">
              <a:defRPr/>
            </a:pPr>
            <a:br>
              <a:rPr kumimoji="0" lang="vi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Giải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Upload File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xử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dữ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liệu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XML, Excel, CSV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508000" y="5413380"/>
            <a:ext cx="10515600" cy="12701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Feb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0799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305B3-E823-3220-9C2C-20D97958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D233ECE-6B2D-A5E8-E9AA-3CCBEC6E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Kế hoạch triển khai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29BB85-2691-798A-DD64-798FB40C9624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4A733-324E-D7A0-3E3F-5ECC82755037}"/>
              </a:ext>
            </a:extLst>
          </p:cNvPr>
          <p:cNvSpPr txBox="1"/>
          <p:nvPr/>
        </p:nvSpPr>
        <p:spPr>
          <a:xfrm>
            <a:off x="528476" y="1182415"/>
            <a:ext cx="10251063" cy="3862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err="1"/>
              <a:t>Phase</a:t>
            </a:r>
            <a:r>
              <a:rPr lang="en-US" b="1"/>
              <a:t> 2 – Scale &amp; Extend: Excel, CSV</a:t>
            </a:r>
            <a:endParaRPr lang="vi-VN"/>
          </a:p>
          <a:p>
            <a:r>
              <a:rPr lang="en-US" sz="1100" b="1" err="1">
                <a:latin typeface="Segoe UI"/>
                <a:cs typeface="Segoe UI"/>
              </a:rPr>
              <a:t>Mục</a:t>
            </a:r>
            <a:r>
              <a:rPr lang="en-US" sz="1100" b="1">
                <a:latin typeface="Segoe UI"/>
                <a:cs typeface="Segoe UI"/>
              </a:rPr>
              <a:t> </a:t>
            </a:r>
            <a:r>
              <a:rPr lang="en-US" sz="1100" b="1" err="1">
                <a:latin typeface="Segoe UI"/>
                <a:cs typeface="Segoe UI"/>
              </a:rPr>
              <a:t>tiêu</a:t>
            </a:r>
            <a:r>
              <a:rPr lang="en-US" sz="1100" b="1">
                <a:latin typeface="Segoe UI"/>
                <a:cs typeface="Segoe UI"/>
              </a:rPr>
              <a:t> </a:t>
            </a:r>
            <a:r>
              <a:rPr lang="en-US" sz="1100" b="1" err="1">
                <a:latin typeface="Segoe UI"/>
                <a:cs typeface="Segoe UI"/>
              </a:rPr>
              <a:t>kiến</a:t>
            </a:r>
            <a:r>
              <a:rPr lang="en-US" sz="1100" b="1">
                <a:latin typeface="Segoe UI"/>
                <a:cs typeface="Segoe UI"/>
              </a:rPr>
              <a:t> trúc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Mở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rộng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chức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năng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không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thay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đổi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kiến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trúc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lõi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Tăng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khả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năng</a:t>
            </a:r>
            <a:r>
              <a:rPr lang="en-US" sz="1100">
                <a:latin typeface="Segoe UI"/>
                <a:cs typeface="Segoe UI"/>
              </a:rPr>
              <a:t> tái sử dụng &amp; cấu hình</a:t>
            </a:r>
            <a:endParaRPr lang="en-US"/>
          </a:p>
          <a:p>
            <a:r>
              <a:rPr lang="en-US" sz="1100" b="1" dirty="0">
                <a:latin typeface="Segoe UI"/>
                <a:cs typeface="Segoe UI"/>
              </a:rPr>
              <a:t>Phạm vi </a:t>
            </a:r>
            <a:r>
              <a:rPr lang="en-US" sz="1100" b="1" dirty="0" err="1">
                <a:latin typeface="Segoe UI"/>
                <a:cs typeface="Segoe UI"/>
              </a:rPr>
              <a:t>mở</a:t>
            </a:r>
            <a:r>
              <a:rPr lang="en-US" sz="1100" b="1">
                <a:latin typeface="Segoe UI"/>
                <a:cs typeface="Segoe UI"/>
              </a:rPr>
              <a:t> rộng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Upload Management Service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Support multi-file type (XML / Excel / CSV)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Validation Service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Rule engine </a:t>
            </a:r>
            <a:r>
              <a:rPr lang="en-US" sz="1100" dirty="0" err="1">
                <a:latin typeface="Segoe UI"/>
                <a:cs typeface="Segoe UI"/>
              </a:rPr>
              <a:t>theo</a:t>
            </a:r>
            <a:r>
              <a:rPr lang="en-US" sz="1100">
                <a:latin typeface="Segoe UI"/>
                <a:cs typeface="Segoe UI"/>
              </a:rPr>
              <a:t> dataset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Kiểm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tra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chất</a:t>
            </a:r>
            <a:r>
              <a:rPr lang="en-US" sz="1100">
                <a:latin typeface="Segoe UI"/>
                <a:cs typeface="Segoe UI"/>
              </a:rPr>
              <a:t> lượng dữ liệu (DQ rules)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Ingestion Service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Mapping động theo schema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Chuẩn hóa dữ liệu đầu vào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Operational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Tối ưu hiệu năng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Bổ sung monitoring &amp; retry mechanism</a:t>
            </a:r>
            <a:endParaRPr lang="en-US"/>
          </a:p>
          <a:p>
            <a:pPr lvl="1"/>
            <a:r>
              <a:rPr lang="en-US" sz="1100" b="1">
                <a:latin typeface="Segoe UI"/>
                <a:cs typeface="Segoe UI"/>
              </a:rPr>
              <a:t>Kết quả kiến trúc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Kiến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trúc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b="1" dirty="0">
                <a:latin typeface="Segoe UI"/>
                <a:cs typeface="Segoe UI"/>
              </a:rPr>
              <a:t>plug-in </a:t>
            </a:r>
            <a:r>
              <a:rPr lang="en-US" sz="1100" b="1" dirty="0" err="1">
                <a:latin typeface="Segoe UI"/>
                <a:cs typeface="Segoe UI"/>
              </a:rPr>
              <a:t>theo</a:t>
            </a:r>
            <a:r>
              <a:rPr lang="en-US" sz="1100" b="1" dirty="0">
                <a:latin typeface="Segoe UI"/>
                <a:cs typeface="Segoe UI"/>
              </a:rPr>
              <a:t> file type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Không ảnh hưởng Phase 1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latin typeface="Segoe UI"/>
                <a:cs typeface="Segoe UI"/>
              </a:rPr>
              <a:t>Sẵn sàng mở rộng thêm định dạng khác trong tương lai</a:t>
            </a:r>
            <a:endParaRPr lang="en-US"/>
          </a:p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552375A-269F-3797-F2AB-D9B9D8AC03DB}"/>
              </a:ext>
            </a:extLst>
          </p:cNvPr>
          <p:cNvSpPr txBox="1"/>
          <p:nvPr/>
        </p:nvSpPr>
        <p:spPr>
          <a:xfrm>
            <a:off x="611605" y="5043237"/>
            <a:ext cx="60960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>
                <a:latin typeface="Segoe UI"/>
                <a:ea typeface="Segoe UI"/>
                <a:cs typeface="Segoe UI"/>
              </a:rPr>
              <a:t>Phase 1 (Checklist)</a:t>
            </a:r>
            <a:br>
              <a:rPr lang="en-US">
                <a:latin typeface="Segoe UI"/>
                <a:ea typeface="Segoe UI"/>
                <a:cs typeface="Segoe UI"/>
              </a:rPr>
            </a:br>
            <a:r>
              <a:rPr lang="en-US">
                <a:latin typeface="Segoe UI"/>
                <a:ea typeface="Segoe UI"/>
                <a:cs typeface="Segoe UI"/>
              </a:rPr>
              <a:t>→ MVP, validate kiến trúc, kiểm soát phạm vi, giảm rủi ro</a:t>
            </a:r>
          </a:p>
          <a:p>
            <a:pPr>
              <a:buFont typeface=""/>
              <a:buChar char="•"/>
            </a:pPr>
            <a:r>
              <a:rPr lang="en-US" b="1">
                <a:latin typeface="Segoe UI"/>
                <a:ea typeface="Segoe UI"/>
                <a:cs typeface="Segoe UI"/>
              </a:rPr>
              <a:t>Mũi tên →</a:t>
            </a:r>
            <a:br>
              <a:rPr lang="en-US">
                <a:latin typeface="Segoe UI"/>
                <a:ea typeface="Segoe UI"/>
                <a:cs typeface="Segoe UI"/>
              </a:rPr>
            </a:br>
            <a:r>
              <a:rPr lang="en-US">
                <a:latin typeface="Segoe UI"/>
                <a:ea typeface="Segoe UI"/>
                <a:cs typeface="Segoe UI"/>
              </a:rPr>
              <a:t>→ Transition có kiểm soát, không refactor</a:t>
            </a:r>
          </a:p>
          <a:p>
            <a:pPr>
              <a:buFont typeface=""/>
              <a:buChar char="•"/>
            </a:pPr>
            <a:r>
              <a:rPr lang="en-US" b="1">
                <a:latin typeface="Segoe UI"/>
                <a:ea typeface="Segoe UI"/>
                <a:cs typeface="Segoe UI"/>
              </a:rPr>
              <a:t>Phase 2 (Folder mở rộng)</a:t>
            </a:r>
            <a:br>
              <a:rPr lang="en-US">
                <a:latin typeface="Segoe UI"/>
                <a:ea typeface="Segoe UI"/>
                <a:cs typeface="Segoe UI"/>
              </a:rPr>
            </a:br>
            <a:r>
              <a:rPr lang="en-US">
                <a:latin typeface="Segoe UI"/>
                <a:ea typeface="Segoe UI"/>
                <a:cs typeface="Segoe UI"/>
              </a:rPr>
              <a:t>→ Scale capability, không thay đổi foundation</a:t>
            </a:r>
          </a:p>
          <a:p>
            <a:endParaRPr lang="en-US">
              <a:latin typeface="Segoe UI"/>
              <a:ea typeface="Segoe UI"/>
              <a:cs typeface="Segoe UI"/>
            </a:endParaRPr>
          </a:p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797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2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Application Architecture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1" y="3223743"/>
            <a:ext cx="6977049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300" dirty="0">
                <a:solidFill>
                  <a:srgbClr val="FFB81C"/>
                </a:solidFill>
              </a:rPr>
              <a:t>App Upload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6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IT Capability Map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vi-VN" sz="1400" b="1">
                <a:latin typeface="Calibri"/>
                <a:ea typeface="Calibri"/>
                <a:cs typeface="Calibri"/>
              </a:rPr>
              <a:t>Diễn giải:</a:t>
            </a:r>
          </a:p>
          <a:p>
            <a:pPr algn="just">
              <a:spcAft>
                <a:spcPts val="600"/>
              </a:spcAft>
            </a:pPr>
            <a:r>
              <a:rPr lang="en-US" sz="1400" b="1" err="1">
                <a:latin typeface="Calibri"/>
                <a:ea typeface="Calibri"/>
                <a:cs typeface="Calibri"/>
              </a:rPr>
              <a:t>Năng</a:t>
            </a:r>
            <a:r>
              <a:rPr lang="en-US" sz="1400" b="1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lực</a:t>
            </a:r>
            <a:r>
              <a:rPr lang="en-US" sz="1400" b="1">
                <a:latin typeface="Calibri"/>
                <a:ea typeface="Calibri"/>
                <a:cs typeface="Calibri"/>
              </a:rPr>
              <a:t> 8.6.1: Advanced Analytics - 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lực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phân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tích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dữ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liệu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nâng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cao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dựa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trên</a:t>
            </a:r>
            <a:r>
              <a:rPr lang="en-US" sz="1400">
                <a:latin typeface="Calibri"/>
                <a:ea typeface="Calibri"/>
                <a:cs typeface="Calibri"/>
              </a:rPr>
              <a:t> Machine learning (ML) </a:t>
            </a:r>
            <a:r>
              <a:rPr lang="en-US" sz="1400" err="1">
                <a:latin typeface="Calibri"/>
                <a:ea typeface="Calibri"/>
                <a:cs typeface="Calibri"/>
              </a:rPr>
              <a:t>áp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dụng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bài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toán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chấm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điểm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tiềm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tệp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hiện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hữu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và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xác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định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có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hành</a:t>
            </a:r>
            <a:r>
              <a:rPr lang="en-US" sz="1400">
                <a:latin typeface="Calibri"/>
                <a:ea typeface="Calibri"/>
                <a:cs typeface="Calibri"/>
              </a:rPr>
              <a:t> vi </a:t>
            </a:r>
            <a:r>
              <a:rPr lang="en-US" sz="1400" err="1">
                <a:latin typeface="Calibri"/>
                <a:ea typeface="Calibri"/>
                <a:cs typeface="Calibri"/>
              </a:rPr>
              <a:t>tương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đồng</a:t>
            </a:r>
            <a:r>
              <a:rPr lang="en-US" sz="1400"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,Sans-Serif" panose="05000000000000000000" pitchFamily="2" charset="2"/>
              <a:buChar char="§"/>
            </a:pP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vi-VN" sz="1400" b="1">
              <a:latin typeface="Arial"/>
              <a:ea typeface="Calibri"/>
              <a:cs typeface="Arial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58D768-E38E-DD59-BB93-0EA865FC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9" y="1200150"/>
            <a:ext cx="695885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Application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0A14F816-0812-A103-C0B2-8394A0EF6D8D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AZ DB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CSDL lưu trữ dữ liệu phục vụ phân tích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ETL: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 transform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AZ DB.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cung cấp báo cáo BI, dashboard cho người dùng cuối.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Science Hub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model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 IDE: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ML.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File storage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lưu trữ dữ liệu dạng 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 model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Code.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source code.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Job Management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triển khai, lập lịch và quản lý các job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model serving.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job.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Feature ETL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job feature engineering.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Model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model serving.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DSO Platform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Git server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Landing Zone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158E1-9D09-4903-8417-CE7EF1E7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6" y="1087780"/>
            <a:ext cx="5162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Front-end </a:t>
            </a:r>
            <a:r>
              <a:rPr lang="en-AU" dirty="0" err="1">
                <a:latin typeface="Times New Roman"/>
                <a:cs typeface="Times New Roman"/>
              </a:rPr>
              <a:t>và</a:t>
            </a:r>
            <a:r>
              <a:rPr lang="en-AU" dirty="0">
                <a:latin typeface="Times New Roman"/>
                <a:cs typeface="Times New Roman"/>
              </a:rPr>
              <a:t> API Gateway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0A14F816-0812-A103-C0B2-8394A0EF6D8D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AZ DB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CSDL lưu trữ dữ liệu phục vụ phân tích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ETL: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 transform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AZ DB.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cung cấp báo cáo BI, dashboard cho người dùng cuối.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Science Hub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model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 IDE: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ML.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File storage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lưu trữ dữ liệu dạng 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 model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Code.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source code.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Job Management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triển khai, lập lịch và quản lý các job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model serving.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job.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Feature ETL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job feature engineering.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Model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model serving.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DSO Platform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Git server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Landing Zone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10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Back-end Services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87796E-87A3-475E-A17E-0D1A1CBE12E4}"/>
              </a:ext>
            </a:extLst>
          </p:cNvPr>
          <p:cNvGrpSpPr/>
          <p:nvPr/>
        </p:nvGrpSpPr>
        <p:grpSpPr>
          <a:xfrm>
            <a:off x="527456" y="990600"/>
            <a:ext cx="11284726" cy="2819400"/>
            <a:chOff x="527456" y="2552700"/>
            <a:chExt cx="11284726" cy="2819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27F6E6-7401-46CF-B032-89F95F9C7CDA}"/>
                </a:ext>
              </a:extLst>
            </p:cNvPr>
            <p:cNvGrpSpPr/>
            <p:nvPr/>
          </p:nvGrpSpPr>
          <p:grpSpPr>
            <a:xfrm>
              <a:off x="527456" y="2552700"/>
              <a:ext cx="2552700" cy="2819400"/>
              <a:chOff x="527456" y="2552700"/>
              <a:chExt cx="2552700" cy="2819400"/>
            </a:xfrm>
          </p:grpSpPr>
          <p:pic>
            <p:nvPicPr>
              <p:cNvPr id="24578" name="Picture 2" descr="image.png">
                <a:extLst>
                  <a:ext uri="{FF2B5EF4-FFF2-40B4-BE49-F238E27FC236}">
                    <a16:creationId xmlns:a16="http://schemas.microsoft.com/office/drawing/2014/main" id="{B2BB6D0D-DD65-424A-B61F-DB6FD4F2CE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456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0C2376-D7F6-43EB-AD2F-4FE59650EBCE}"/>
                  </a:ext>
                </a:extLst>
              </p:cNvPr>
              <p:cNvSpPr/>
              <p:nvPr/>
            </p:nvSpPr>
            <p:spPr>
              <a:xfrm>
                <a:off x="573291" y="3014663"/>
                <a:ext cx="2390776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Upload Mgt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  <p:pic>
            <p:nvPicPr>
              <p:cNvPr id="24580" name="Picture 4" descr="image.png">
                <a:extLst>
                  <a:ext uri="{FF2B5EF4-FFF2-40B4-BE49-F238E27FC236}">
                    <a16:creationId xmlns:a16="http://schemas.microsoft.com/office/drawing/2014/main" id="{59B97953-3560-4145-A071-C7939784FC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9018" y="2671763"/>
                <a:ext cx="295275" cy="390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FEB126-745E-447E-811C-D4E53BD5EEAC}"/>
                </a:ext>
              </a:extLst>
            </p:cNvPr>
            <p:cNvGrpSpPr/>
            <p:nvPr/>
          </p:nvGrpSpPr>
          <p:grpSpPr>
            <a:xfrm>
              <a:off x="3441499" y="2552700"/>
              <a:ext cx="2552700" cy="2819400"/>
              <a:chOff x="527456" y="2552700"/>
              <a:chExt cx="2552700" cy="2819400"/>
            </a:xfrm>
          </p:grpSpPr>
          <p:pic>
            <p:nvPicPr>
              <p:cNvPr id="14" name="Picture 2" descr="image.png">
                <a:extLst>
                  <a:ext uri="{FF2B5EF4-FFF2-40B4-BE49-F238E27FC236}">
                    <a16:creationId xmlns:a16="http://schemas.microsoft.com/office/drawing/2014/main" id="{2239449C-368A-42BD-8D61-A17AD1FFF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456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9463E3-D19B-49FE-A7FB-4C2136EC0CDD}"/>
                  </a:ext>
                </a:extLst>
              </p:cNvPr>
              <p:cNvSpPr/>
              <p:nvPr/>
            </p:nvSpPr>
            <p:spPr>
              <a:xfrm>
                <a:off x="689380" y="3014663"/>
                <a:ext cx="222884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User Mgt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80F59E-8508-4013-9146-0457B86A173D}"/>
                </a:ext>
              </a:extLst>
            </p:cNvPr>
            <p:cNvGrpSpPr/>
            <p:nvPr/>
          </p:nvGrpSpPr>
          <p:grpSpPr>
            <a:xfrm>
              <a:off x="6355542" y="2552700"/>
              <a:ext cx="2552700" cy="2819400"/>
              <a:chOff x="884615" y="2552700"/>
              <a:chExt cx="2552700" cy="2819400"/>
            </a:xfrm>
          </p:grpSpPr>
          <p:pic>
            <p:nvPicPr>
              <p:cNvPr id="18" name="Picture 2" descr="image.png">
                <a:extLst>
                  <a:ext uri="{FF2B5EF4-FFF2-40B4-BE49-F238E27FC236}">
                    <a16:creationId xmlns:a16="http://schemas.microsoft.com/office/drawing/2014/main" id="{896F3987-5F9A-4043-A113-C61F65DCBC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615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2D34D-D0E1-4DB4-B0CF-8450D1DC0DD4}"/>
                  </a:ext>
                </a:extLst>
              </p:cNvPr>
              <p:cNvSpPr/>
              <p:nvPr/>
            </p:nvSpPr>
            <p:spPr>
              <a:xfrm>
                <a:off x="1046540" y="3028951"/>
                <a:ext cx="222884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Validation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E36000-48F7-4D22-B939-0504F3392E9E}"/>
                </a:ext>
              </a:extLst>
            </p:cNvPr>
            <p:cNvGrpSpPr/>
            <p:nvPr/>
          </p:nvGrpSpPr>
          <p:grpSpPr>
            <a:xfrm>
              <a:off x="9259482" y="2552700"/>
              <a:ext cx="2552700" cy="2819400"/>
              <a:chOff x="527456" y="2552700"/>
              <a:chExt cx="2552700" cy="2819400"/>
            </a:xfrm>
          </p:grpSpPr>
          <p:pic>
            <p:nvPicPr>
              <p:cNvPr id="22" name="Picture 2" descr="image.png">
                <a:extLst>
                  <a:ext uri="{FF2B5EF4-FFF2-40B4-BE49-F238E27FC236}">
                    <a16:creationId xmlns:a16="http://schemas.microsoft.com/office/drawing/2014/main" id="{2210285C-4ECE-44A3-978F-9FD356646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456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859F4A-4A09-4473-ADC1-73F58ED5A72A}"/>
                  </a:ext>
                </a:extLst>
              </p:cNvPr>
              <p:cNvSpPr/>
              <p:nvPr/>
            </p:nvSpPr>
            <p:spPr>
              <a:xfrm>
                <a:off x="689380" y="3014663"/>
                <a:ext cx="222884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Ingestion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  <p:pic>
          <p:nvPicPr>
            <p:cNvPr id="24582" name="Picture 6" descr="image.png">
              <a:extLst>
                <a:ext uri="{FF2B5EF4-FFF2-40B4-BE49-F238E27FC236}">
                  <a16:creationId xmlns:a16="http://schemas.microsoft.com/office/drawing/2014/main" id="{3E16C802-84AC-4E5A-99C5-BF0E92733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959" y="2762250"/>
              <a:ext cx="485775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4" name="Picture 8" descr="image.png">
              <a:extLst>
                <a:ext uri="{FF2B5EF4-FFF2-40B4-BE49-F238E27FC236}">
                  <a16:creationId xmlns:a16="http://schemas.microsoft.com/office/drawing/2014/main" id="{2E6D9982-D0EF-44BC-992D-FD5271B35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441" y="2819400"/>
              <a:ext cx="342900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6" name="Picture 10" descr="image.png">
              <a:extLst>
                <a:ext uri="{FF2B5EF4-FFF2-40B4-BE49-F238E27FC236}">
                  <a16:creationId xmlns:a16="http://schemas.microsoft.com/office/drawing/2014/main" id="{20087D0D-9099-4B59-A0F8-FF4C3753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4380" y="2833688"/>
              <a:ext cx="342900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812;p104">
            <a:extLst>
              <a:ext uri="{FF2B5EF4-FFF2-40B4-BE49-F238E27FC236}">
                <a16:creationId xmlns:a16="http://schemas.microsoft.com/office/drawing/2014/main" id="{E1B6FCBD-1765-43E8-B102-BA1BA819DEA5}"/>
              </a:ext>
            </a:extLst>
          </p:cNvPr>
          <p:cNvSpPr txBox="1"/>
          <p:nvPr/>
        </p:nvSpPr>
        <p:spPr>
          <a:xfrm>
            <a:off x="492329" y="3810000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812;p104">
            <a:extLst>
              <a:ext uri="{FF2B5EF4-FFF2-40B4-BE49-F238E27FC236}">
                <a16:creationId xmlns:a16="http://schemas.microsoft.com/office/drawing/2014/main" id="{D49465FA-12B4-4180-AD88-07A48FF75BBF}"/>
              </a:ext>
            </a:extLst>
          </p:cNvPr>
          <p:cNvSpPr txBox="1"/>
          <p:nvPr/>
        </p:nvSpPr>
        <p:spPr>
          <a:xfrm>
            <a:off x="3359556" y="3810000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Google Shape;812;p104">
            <a:extLst>
              <a:ext uri="{FF2B5EF4-FFF2-40B4-BE49-F238E27FC236}">
                <a16:creationId xmlns:a16="http://schemas.microsoft.com/office/drawing/2014/main" id="{C094E582-23AC-4333-AF0B-E184F9AD1590}"/>
              </a:ext>
            </a:extLst>
          </p:cNvPr>
          <p:cNvSpPr txBox="1"/>
          <p:nvPr/>
        </p:nvSpPr>
        <p:spPr>
          <a:xfrm>
            <a:off x="6355542" y="3808571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812;p104">
            <a:extLst>
              <a:ext uri="{FF2B5EF4-FFF2-40B4-BE49-F238E27FC236}">
                <a16:creationId xmlns:a16="http://schemas.microsoft.com/office/drawing/2014/main" id="{A7F810BB-3196-479A-B07E-F4DE6BA7C514}"/>
              </a:ext>
            </a:extLst>
          </p:cNvPr>
          <p:cNvSpPr txBox="1"/>
          <p:nvPr/>
        </p:nvSpPr>
        <p:spPr>
          <a:xfrm>
            <a:off x="9259480" y="3781900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74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Storage layer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Integration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 dirty="0" err="1">
                <a:latin typeface="+mj-lt"/>
                <a:cs typeface="Arial"/>
              </a:rPr>
              <a:t>Không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phát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sinh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luồng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tích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hợp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mới</a:t>
            </a:r>
            <a:r>
              <a:rPr lang="en-US" sz="1400" b="1" dirty="0">
                <a:latin typeface="+mj-lt"/>
                <a:cs typeface="Arial"/>
              </a:rPr>
              <a:t>, </a:t>
            </a:r>
            <a:r>
              <a:rPr lang="en-US" sz="1400" b="1" dirty="0" err="1">
                <a:latin typeface="+mj-lt"/>
                <a:cs typeface="Arial"/>
              </a:rPr>
              <a:t>các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kết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nối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sẵn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có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gồm</a:t>
            </a:r>
            <a:r>
              <a:rPr lang="en-US" sz="1400" b="1" dirty="0">
                <a:latin typeface="+mj-lt"/>
                <a:cs typeface="Arial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AZ DB -&gt;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: data connection, </a:t>
            </a:r>
            <a:r>
              <a:rPr lang="en-US" sz="1400" dirty="0" err="1">
                <a:latin typeface="+mj-lt"/>
                <a:cs typeface="Arial"/>
              </a:rPr>
              <a:t>tạo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Dblink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trên</a:t>
            </a:r>
            <a:r>
              <a:rPr lang="en-US" sz="1400" dirty="0">
                <a:latin typeface="+mj-lt"/>
                <a:cs typeface="Arial"/>
              </a:rPr>
              <a:t> AZ DB </a:t>
            </a:r>
            <a:r>
              <a:rPr lang="en-US" sz="1400" dirty="0" err="1">
                <a:latin typeface="+mj-lt"/>
                <a:cs typeface="Arial"/>
              </a:rPr>
              <a:t>trỏ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DSO Platform: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 https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Git</a:t>
            </a:r>
            <a:r>
              <a:rPr lang="en-US" sz="1400" dirty="0">
                <a:latin typeface="+mj-lt"/>
                <a:cs typeface="Arial"/>
              </a:rPr>
              <a:t> server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lý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phiên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mã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AZ DB: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 ODBC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AZ: </a:t>
            </a:r>
            <a:r>
              <a:rPr lang="en-US" sz="1400" dirty="0" err="1">
                <a:latin typeface="+mj-lt"/>
                <a:cs typeface="Arial"/>
              </a:rPr>
              <a:t>cho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phép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các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thành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phần</a:t>
            </a:r>
            <a:r>
              <a:rPr lang="en-US" sz="1400" dirty="0">
                <a:latin typeface="+mj-lt"/>
                <a:cs typeface="Arial"/>
              </a:rPr>
              <a:t> DS Hub </a:t>
            </a:r>
            <a:r>
              <a:rPr lang="en-US" sz="1400" dirty="0" err="1">
                <a:latin typeface="+mj-lt"/>
                <a:cs typeface="Arial"/>
              </a:rPr>
              <a:t>đọc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ghi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tại</a:t>
            </a:r>
            <a:r>
              <a:rPr lang="en-US" sz="1400" dirty="0">
                <a:latin typeface="+mj-lt"/>
                <a:cs typeface="Arial"/>
              </a:rPr>
              <a:t> AZ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lấy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phân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tích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bằng</a:t>
            </a:r>
            <a:r>
              <a:rPr lang="en-US" sz="1400" dirty="0">
                <a:latin typeface="+mj-lt"/>
                <a:cs typeface="Arial"/>
              </a:rPr>
              <a:t> ML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bảng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đích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 descr="C:\Users\vietda2\AppData\Local\Microsoft\Windows\INetCache\Content.MSO\70CD4B14.tmp">
            <a:extLst>
              <a:ext uri="{FF2B5EF4-FFF2-40B4-BE49-F238E27FC236}">
                <a16:creationId xmlns:a16="http://schemas.microsoft.com/office/drawing/2014/main" id="{8AD8C3E7-22AD-4D80-9BDF-7CCA0D2829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9" y="1864178"/>
            <a:ext cx="5900420" cy="328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88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Sequence </a:t>
            </a:r>
            <a:r>
              <a:rPr lang="en-AU" dirty="0" err="1">
                <a:latin typeface="Times New Roman"/>
                <a:cs typeface="Times New Roman"/>
              </a:rPr>
              <a:t>digram</a:t>
            </a:r>
            <a:r>
              <a:rPr lang="en-AU" dirty="0">
                <a:latin typeface="Times New Roman"/>
                <a:cs typeface="Times New Roman"/>
              </a:rPr>
              <a:t> – </a:t>
            </a:r>
            <a:r>
              <a:rPr lang="en-AU" dirty="0" err="1">
                <a:latin typeface="Times New Roman"/>
                <a:cs typeface="Times New Roman"/>
              </a:rPr>
              <a:t>luồng</a:t>
            </a:r>
            <a:r>
              <a:rPr lang="en-AU" dirty="0">
                <a:latin typeface="Times New Roman"/>
                <a:cs typeface="Times New Roman"/>
              </a:rPr>
              <a:t> upload files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 (Body)"/>
                <a:cs typeface="Arial"/>
              </a:rPr>
              <a:t>Airflow </a:t>
            </a:r>
            <a:r>
              <a:rPr lang="en-US" sz="1400" b="1" err="1">
                <a:latin typeface="Calibri (Body)"/>
                <a:cs typeface="Arial"/>
              </a:rPr>
              <a:t>quản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lý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và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điều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phối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luồng</a:t>
            </a:r>
            <a:r>
              <a:rPr lang="en-US" sz="1400" b="1">
                <a:latin typeface="Calibri (Body)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(1) Feature ETL Jobs load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từ</a:t>
            </a:r>
            <a:r>
              <a:rPr lang="en-US" sz="1400">
                <a:latin typeface="Calibri (Body)"/>
                <a:cs typeface="Arial"/>
              </a:rPr>
              <a:t> RB Mart </a:t>
            </a:r>
            <a:r>
              <a:rPr lang="en-US" sz="1400" err="1">
                <a:latin typeface="Calibri (Body)"/>
                <a:cs typeface="Arial"/>
              </a:rPr>
              <a:t>trên</a:t>
            </a:r>
            <a:r>
              <a:rPr lang="en-US" sz="1400">
                <a:latin typeface="Calibri (Body)"/>
                <a:cs typeface="Arial"/>
              </a:rPr>
              <a:t> AZ zone.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(2) Feature ETL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tiền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xử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vào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vùng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 Silver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(3) (4) Feature ETL Jobs </a:t>
            </a:r>
            <a:r>
              <a:rPr lang="en-US" sz="1400" err="1">
                <a:latin typeface="Calibri (Body)"/>
                <a:cs typeface="Arial"/>
              </a:rPr>
              <a:t>thực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hiện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tổng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hợp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sinh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ra</a:t>
            </a:r>
            <a:r>
              <a:rPr lang="en-US" sz="1400">
                <a:latin typeface="Calibri (Body)"/>
                <a:cs typeface="Arial"/>
              </a:rPr>
              <a:t> feature Gold.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tại</a:t>
            </a:r>
            <a:r>
              <a:rPr lang="en-US" sz="1400">
                <a:latin typeface="Calibri (Body)"/>
                <a:cs typeface="Arial"/>
              </a:rPr>
              <a:t> feature gold </a:t>
            </a:r>
            <a:r>
              <a:rPr lang="en-US" sz="1400" err="1">
                <a:latin typeface="Calibri (Body)"/>
                <a:cs typeface="Arial"/>
              </a:rPr>
              <a:t>đã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sẵn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sàng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làm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đầu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vào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cho</a:t>
            </a:r>
            <a:r>
              <a:rPr lang="en-US" sz="1400">
                <a:latin typeface="Calibri (Body)"/>
                <a:cs typeface="Arial"/>
              </a:rPr>
              <a:t> training Model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(5) (6) Job Label </a:t>
            </a:r>
            <a:r>
              <a:rPr lang="en-US" sz="1400" err="1">
                <a:latin typeface="Calibri (Body)"/>
                <a:cs typeface="Arial"/>
              </a:rPr>
              <a:t>gán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nhãn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 </a:t>
            </a:r>
            <a:r>
              <a:rPr lang="en-US" sz="1400" err="1">
                <a:latin typeface="Calibri (Body)"/>
                <a:cs typeface="Arial"/>
              </a:rPr>
              <a:t>để</a:t>
            </a:r>
            <a:r>
              <a:rPr lang="en-US" sz="1400">
                <a:latin typeface="Calibri (Body)"/>
                <a:cs typeface="Arial"/>
              </a:rPr>
              <a:t> training </a:t>
            </a:r>
            <a:r>
              <a:rPr lang="en-US" sz="1400" err="1">
                <a:latin typeface="Calibri (Body)"/>
                <a:cs typeface="Arial"/>
              </a:rPr>
              <a:t>và</a:t>
            </a:r>
            <a:r>
              <a:rPr lang="en-US" sz="1400">
                <a:latin typeface="Calibri (Body)"/>
                <a:cs typeface="Arial"/>
              </a:rPr>
              <a:t> test </a:t>
            </a:r>
            <a:r>
              <a:rPr lang="en-US" sz="1400" err="1">
                <a:latin typeface="Calibri (Body)"/>
                <a:cs typeface="Arial"/>
              </a:rPr>
              <a:t>mô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hình</a:t>
            </a:r>
            <a:r>
              <a:rPr lang="en-US" sz="1400">
                <a:latin typeface="Calibri (Body)"/>
                <a:cs typeface="Arial"/>
              </a:rPr>
              <a:t>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(7) (8) Sau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có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đủ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 Gold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nhãn</a:t>
            </a:r>
            <a:r>
              <a:rPr lang="en-US" sz="1400">
                <a:latin typeface="Calibri (Body)"/>
                <a:ea typeface="Calibri Light"/>
                <a:cs typeface="Arial"/>
              </a:rPr>
              <a:t>, training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sẽ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trigger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để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bắt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đầu</a:t>
            </a:r>
            <a:r>
              <a:rPr lang="en-US" sz="1400">
                <a:latin typeface="Calibri (Body)"/>
                <a:ea typeface="Calibri Light"/>
                <a:cs typeface="Arial"/>
              </a:rPr>
              <a:t> training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(9)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Kết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quả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của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quá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trình</a:t>
            </a:r>
            <a:r>
              <a:rPr lang="en-US" sz="1400">
                <a:latin typeface="Calibri (Body)"/>
                <a:ea typeface="Calibri Light"/>
                <a:cs typeface="Arial"/>
              </a:rPr>
              <a:t> training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là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version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(10)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Đẩy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từ</a:t>
            </a:r>
            <a:r>
              <a:rPr lang="en-US" sz="1400">
                <a:latin typeface="Calibri (Body)"/>
                <a:ea typeface="Calibri Light"/>
                <a:cs typeface="Arial"/>
              </a:rPr>
              <a:t> repo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lên</a:t>
            </a:r>
            <a:r>
              <a:rPr lang="en-US" sz="1400">
                <a:latin typeface="Calibri (Body)"/>
                <a:ea typeface="Calibri Light"/>
                <a:cs typeface="Arial"/>
              </a:rPr>
              <a:t>  Model registry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r>
              <a:rPr lang="en-US" sz="1400" i="1">
                <a:latin typeface="Calibri (Body)"/>
                <a:ea typeface="Calibri Light"/>
                <a:cs typeface="Arial"/>
              </a:rPr>
              <a:t>L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uồng Ingest và tranform dữ liệu AZ về feature gồm những trường theo nhu cầu nghiệp vụ phục vụ cho training mô hình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. 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(không 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bao gồm PII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).</a:t>
            </a:r>
            <a:endParaRPr lang="en-US" sz="1400" i="1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A7C9-99E0-407B-8DEB-5BAC0FE5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CB89-CF4E-4938-A7AE-4277C994EB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22D6-C053-4244-A784-3391D3A73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1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4083269" cy="6858000"/>
          </a:xfrm>
          <a:prstGeom prst="rect">
            <a:avLst/>
          </a:prstGeom>
          <a:gradFill>
            <a:gsLst>
              <a:gs pos="9000">
                <a:srgbClr val="EB212E"/>
              </a:gs>
              <a:gs pos="91000">
                <a:srgbClr val="F170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55238" y="6607626"/>
            <a:ext cx="2036762" cy="152400"/>
          </a:xfrm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8851" y="729685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7"/>
          <p:cNvSpPr txBox="1">
            <a:spLocks/>
          </p:cNvSpPr>
          <p:nvPr/>
        </p:nvSpPr>
        <p:spPr>
          <a:xfrm>
            <a:off x="4499221" y="222987"/>
            <a:ext cx="3339341" cy="13859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3200">
                <a:solidFill>
                  <a:srgbClr val="F04E23"/>
                </a:solidFill>
              </a:rPr>
              <a:t>Contents</a:t>
            </a:r>
            <a:endParaRPr lang="en-US" sz="3200">
              <a:solidFill>
                <a:srgbClr val="F04E23"/>
              </a:solidFill>
            </a:endParaRPr>
          </a:p>
        </p:txBody>
      </p:sp>
      <p:sp>
        <p:nvSpPr>
          <p:cNvPr id="7" name="Title Placeholder 7"/>
          <p:cNvSpPr txBox="1">
            <a:spLocks/>
          </p:cNvSpPr>
          <p:nvPr/>
        </p:nvSpPr>
        <p:spPr>
          <a:xfrm>
            <a:off x="5979603" y="2021793"/>
            <a:ext cx="5634126" cy="7984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cs typeface="Arial" panose="020B0604020202020204" pitchFamily="34" charset="0"/>
              </a:rPr>
              <a:t>Business Requirement</a:t>
            </a:r>
            <a:endParaRPr lang="en-US" sz="15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Placeholder 7"/>
          <p:cNvSpPr txBox="1">
            <a:spLocks/>
          </p:cNvSpPr>
          <p:nvPr/>
        </p:nvSpPr>
        <p:spPr>
          <a:xfrm>
            <a:off x="5979603" y="4105613"/>
            <a:ext cx="5793297" cy="7339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Architecture</a:t>
            </a:r>
          </a:p>
        </p:txBody>
      </p:sp>
      <p:sp>
        <p:nvSpPr>
          <p:cNvPr id="12" name="Title Placeholder 7"/>
          <p:cNvSpPr txBox="1">
            <a:spLocks/>
          </p:cNvSpPr>
          <p:nvPr/>
        </p:nvSpPr>
        <p:spPr>
          <a:xfrm>
            <a:off x="4819261" y="202179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01</a:t>
            </a:r>
            <a:endParaRPr lang="en-US" sz="5500">
              <a:solidFill>
                <a:srgbClr val="F04E23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4819260" y="410561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02</a:t>
            </a:r>
            <a:endParaRPr lang="en-US" sz="5500">
              <a:solidFill>
                <a:srgbClr val="F04E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8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Sequence diagram – </a:t>
            </a:r>
            <a:r>
              <a:rPr lang="en-AU" dirty="0" err="1">
                <a:latin typeface="Times New Roman"/>
                <a:cs typeface="Times New Roman"/>
              </a:rPr>
              <a:t>luồng</a:t>
            </a:r>
            <a:r>
              <a:rPr lang="en-AU" dirty="0">
                <a:latin typeface="Times New Roman"/>
                <a:cs typeface="Times New Roman"/>
              </a:rPr>
              <a:t> d</a:t>
            </a:r>
            <a:r>
              <a:rPr lang="en-US" dirty="0" err="1">
                <a:latin typeface="Times New Roman"/>
                <a:cs typeface="Times New Roman"/>
              </a:rPr>
              <a:t>ownload</a:t>
            </a:r>
            <a:r>
              <a:rPr lang="en-US" dirty="0">
                <a:latin typeface="Times New Roman"/>
                <a:cs typeface="Times New Roman"/>
              </a:rPr>
              <a:t> files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9B962-A984-C31D-688E-6B3344B2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9" y="1047750"/>
            <a:ext cx="7318001" cy="5311588"/>
          </a:xfrm>
          <a:prstGeom prst="rect">
            <a:avLst/>
          </a:prstGeom>
        </p:spPr>
      </p:pic>
      <p:sp>
        <p:nvSpPr>
          <p:cNvPr id="5" name="Google Shape;812;p104">
            <a:extLst>
              <a:ext uri="{FF2B5EF4-FFF2-40B4-BE49-F238E27FC236}">
                <a16:creationId xmlns:a16="http://schemas.microsoft.com/office/drawing/2014/main" id="{183197C3-ABCD-85B0-4654-C27F098163F9}"/>
              </a:ext>
            </a:extLst>
          </p:cNvPr>
          <p:cNvSpPr txBox="1"/>
          <p:nvPr/>
        </p:nvSpPr>
        <p:spPr>
          <a:xfrm>
            <a:off x="7939557" y="1102892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/>
              </a:rPr>
              <a:t>Airflow </a:t>
            </a:r>
            <a:r>
              <a:rPr lang="en-US" sz="1400" b="1" err="1">
                <a:latin typeface="+mj-lt"/>
                <a:cs typeface="Arial"/>
              </a:rPr>
              <a:t>quản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lý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và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điều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phối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luồng</a:t>
            </a:r>
            <a:r>
              <a:rPr lang="en-US" sz="1400" b="1">
                <a:latin typeface="+mj-lt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(1) (2) Feature ETL Jobs load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xử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lý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từ</a:t>
            </a:r>
            <a:r>
              <a:rPr lang="en-US" sz="1400">
                <a:latin typeface="+mj-lt"/>
                <a:cs typeface="Arial"/>
              </a:rPr>
              <a:t> RB Mart </a:t>
            </a:r>
            <a:r>
              <a:rPr lang="en-US" sz="1400" err="1">
                <a:latin typeface="+mj-lt"/>
                <a:cs typeface="Arial"/>
              </a:rPr>
              <a:t>trên</a:t>
            </a:r>
            <a:r>
              <a:rPr lang="en-US" sz="1400">
                <a:latin typeface="+mj-lt"/>
                <a:cs typeface="Arial"/>
              </a:rPr>
              <a:t> AZ zone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ghi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xuống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vùng</a:t>
            </a:r>
            <a:r>
              <a:rPr lang="en-US" sz="1400">
                <a:latin typeface="+mj-lt"/>
                <a:cs typeface="Arial"/>
              </a:rPr>
              <a:t> feature Silver.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(3) (4) Feature ETL Jobs </a:t>
            </a:r>
            <a:r>
              <a:rPr lang="en-US" sz="1400" err="1">
                <a:latin typeface="+mj-lt"/>
                <a:cs typeface="Arial"/>
              </a:rPr>
              <a:t>thực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hiện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tổng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hợp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sinh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ra</a:t>
            </a:r>
            <a:r>
              <a:rPr lang="en-US" sz="1400">
                <a:latin typeface="+mj-lt"/>
                <a:cs typeface="Arial"/>
              </a:rPr>
              <a:t> Feature Gold.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tại</a:t>
            </a:r>
            <a:r>
              <a:rPr lang="en-US" sz="1400">
                <a:latin typeface="+mj-lt"/>
                <a:cs typeface="Arial"/>
              </a:rPr>
              <a:t> feature gold </a:t>
            </a:r>
            <a:r>
              <a:rPr lang="en-US" sz="1400" err="1">
                <a:latin typeface="+mj-lt"/>
                <a:cs typeface="Arial"/>
              </a:rPr>
              <a:t>đã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sẵn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sàng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làm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đầu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vào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cho</a:t>
            </a:r>
            <a:r>
              <a:rPr lang="en-US" sz="1400">
                <a:latin typeface="+mj-lt"/>
                <a:cs typeface="Arial"/>
              </a:rPr>
              <a:t> job batch </a:t>
            </a:r>
            <a:r>
              <a:rPr lang="en-US" sz="1400" err="1">
                <a:latin typeface="+mj-lt"/>
                <a:cs typeface="Arial"/>
              </a:rPr>
              <a:t>scori</a:t>
            </a:r>
            <a:r>
              <a:rPr lang="en-US" sz="1400">
                <a:latin typeface="+mj-lt"/>
                <a:cs typeface="Arial"/>
              </a:rPr>
              <a:t>ng 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(5) (6) Sau </a:t>
            </a:r>
            <a:r>
              <a:rPr lang="en-US" sz="1400" err="1">
                <a:latin typeface="+mj-lt"/>
                <a:ea typeface="Calibri Light"/>
                <a:cs typeface="Arial"/>
              </a:rPr>
              <a:t>khi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có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đủ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dữ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liệu</a:t>
            </a:r>
            <a:r>
              <a:rPr lang="en-US" sz="1400">
                <a:latin typeface="+mj-lt"/>
                <a:ea typeface="Calibri Light"/>
                <a:cs typeface="Arial"/>
              </a:rPr>
              <a:t> feature Gold. Batch scoring jobs </a:t>
            </a:r>
            <a:r>
              <a:rPr lang="en-US" sz="1400" err="1">
                <a:latin typeface="+mj-lt"/>
                <a:ea typeface="Calibri Light"/>
                <a:cs typeface="Arial"/>
              </a:rPr>
              <a:t>sẽ</a:t>
            </a:r>
            <a:r>
              <a:rPr lang="en-US" sz="1400">
                <a:latin typeface="+mj-lt"/>
                <a:ea typeface="Calibri Light"/>
                <a:cs typeface="Arial"/>
              </a:rPr>
              <a:t> load Model </a:t>
            </a:r>
            <a:r>
              <a:rPr lang="en-US" sz="1400" err="1">
                <a:latin typeface="+mj-lt"/>
                <a:ea typeface="Calibri Light"/>
                <a:cs typeface="Arial"/>
              </a:rPr>
              <a:t>từ</a:t>
            </a:r>
            <a:r>
              <a:rPr lang="en-US" sz="1400">
                <a:latin typeface="+mj-lt"/>
                <a:ea typeface="Calibri Light"/>
                <a:cs typeface="Arial"/>
              </a:rPr>
              <a:t> repo </a:t>
            </a:r>
            <a:r>
              <a:rPr lang="en-US" sz="1400" err="1">
                <a:latin typeface="+mj-lt"/>
                <a:ea typeface="Calibri Light"/>
                <a:cs typeface="Arial"/>
              </a:rPr>
              <a:t>để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bắt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đầu</a:t>
            </a:r>
            <a:r>
              <a:rPr lang="en-US" sz="1400">
                <a:latin typeface="+mj-lt"/>
                <a:ea typeface="Calibri Light"/>
                <a:cs typeface="Arial"/>
              </a:rPr>
              <a:t> 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(7) </a:t>
            </a:r>
            <a:r>
              <a:rPr lang="en-US" sz="1400" err="1">
                <a:latin typeface="+mj-lt"/>
                <a:ea typeface="Calibri Light"/>
                <a:cs typeface="Arial"/>
              </a:rPr>
              <a:t>Kết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quả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của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quá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trình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được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lưu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về</a:t>
            </a:r>
            <a:r>
              <a:rPr lang="en-US" sz="1400">
                <a:latin typeface="+mj-lt"/>
                <a:ea typeface="Calibri Light"/>
                <a:cs typeface="Arial"/>
              </a:rPr>
              <a:t> RB Mart </a:t>
            </a:r>
            <a:r>
              <a:rPr lang="en-US" sz="1400" err="1">
                <a:latin typeface="+mj-lt"/>
                <a:ea typeface="Calibri Light"/>
                <a:cs typeface="Arial"/>
              </a:rPr>
              <a:t>cho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các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ứng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dụng</a:t>
            </a:r>
            <a:r>
              <a:rPr lang="en-US" sz="1400">
                <a:latin typeface="+mj-lt"/>
                <a:ea typeface="Calibri Light"/>
                <a:cs typeface="Arial"/>
              </a:rPr>
              <a:t> downstream </a:t>
            </a:r>
            <a:r>
              <a:rPr lang="en-US" sz="1400" err="1">
                <a:latin typeface="+mj-lt"/>
                <a:ea typeface="Calibri Light"/>
                <a:cs typeface="Arial"/>
              </a:rPr>
              <a:t>khai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thác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5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BC13-E12D-0B44-A2E8-C99A9DF7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05D2F7-8911-5476-A366-9D2885A3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+mn-lt"/>
                <a:cs typeface="Times New Roman" panose="02020603050405020304" pitchFamily="18" charset="0"/>
              </a:rPr>
              <a:t>Security &amp; Authentication &amp; Authorization</a:t>
            </a:r>
            <a:endParaRPr lang="en-AU" sz="3200" dirty="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3978E-15F2-014A-FCD2-F088DE17CE20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DA6908-9C52-C86A-1E47-641060478848}"/>
              </a:ext>
            </a:extLst>
          </p:cNvPr>
          <p:cNvGraphicFramePr>
            <a:graphicFrameLocks noGrp="1"/>
          </p:cNvGraphicFramePr>
          <p:nvPr/>
        </p:nvGraphicFramePr>
        <p:xfrm>
          <a:off x="769107" y="3041887"/>
          <a:ext cx="4585318" cy="31657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6352">
                  <a:extLst>
                    <a:ext uri="{9D8B030D-6E8A-4147-A177-3AD203B41FA5}">
                      <a16:colId xmlns:a16="http://schemas.microsoft.com/office/drawing/2014/main" val="400792152"/>
                    </a:ext>
                  </a:extLst>
                </a:gridCol>
                <a:gridCol w="2068966">
                  <a:extLst>
                    <a:ext uri="{9D8B030D-6E8A-4147-A177-3AD203B41FA5}">
                      <a16:colId xmlns:a16="http://schemas.microsoft.com/office/drawing/2014/main" val="555775234"/>
                    </a:ext>
                  </a:extLst>
                </a:gridCol>
              </a:tblGrid>
              <a:tr h="422509">
                <a:tc>
                  <a:txBody>
                    <a:bodyPr/>
                    <a:lstStyle/>
                    <a:p>
                      <a:r>
                        <a:rPr lang="en-US"/>
                        <a:t>Nhóm domain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Số lượng feature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77249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Demographics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58092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Casa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1511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FD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978562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Bond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573765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Credit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1 024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58908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Debit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768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087841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Loan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967890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9358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3 269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4962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C7AF7B-DF83-B89A-0C0D-3713B59A7C25}"/>
              </a:ext>
            </a:extLst>
          </p:cNvPr>
          <p:cNvSpPr txBox="1"/>
          <p:nvPr/>
        </p:nvSpPr>
        <p:spPr>
          <a:xfrm>
            <a:off x="769108" y="831494"/>
            <a:ext cx="1025106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Data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feature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: </a:t>
            </a:r>
            <a:r>
              <a:rPr lang="en-US" b="1" dirty="0"/>
              <a:t>3269.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7 000 features </a:t>
            </a:r>
            <a:r>
              <a:rPr lang="en-US" b="1" dirty="0" err="1"/>
              <a:t>trong</a:t>
            </a:r>
            <a:r>
              <a:rPr lang="en-US" b="1" dirty="0"/>
              <a:t> 2026</a:t>
            </a:r>
            <a:endParaRPr lang="en-US" b="1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a typeface="Calibri"/>
                <a:cs typeface="Calibri"/>
              </a:rPr>
              <a:t>Thời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lưu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trữ</a:t>
            </a:r>
            <a:r>
              <a:rPr lang="en-US" dirty="0">
                <a:ea typeface="Calibri"/>
                <a:cs typeface="Calibri"/>
              </a:rPr>
              <a:t> feature store: 3 </a:t>
            </a:r>
            <a:r>
              <a:rPr lang="en-US" dirty="0" err="1">
                <a:ea typeface="Calibri"/>
                <a:cs typeface="Calibri"/>
              </a:rPr>
              <a:t>năm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xóa</a:t>
            </a:r>
            <a:r>
              <a:rPr lang="en-US" dirty="0">
                <a:ea typeface="Calibri"/>
                <a:cs typeface="Calibri"/>
              </a:rPr>
              <a:t> quay </a:t>
            </a:r>
            <a:r>
              <a:rPr lang="en-US" dirty="0" err="1">
                <a:ea typeface="Calibri"/>
                <a:cs typeface="Calibri"/>
              </a:rPr>
              <a:t>vòng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không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cần</a:t>
            </a:r>
            <a:r>
              <a:rPr lang="en-US" dirty="0">
                <a:ea typeface="Calibri"/>
                <a:cs typeface="Calibri"/>
              </a:rPr>
              <a:t> backup </a:t>
            </a:r>
            <a:r>
              <a:rPr lang="en-US" dirty="0" err="1">
                <a:ea typeface="Calibri"/>
                <a:cs typeface="Calibri"/>
              </a:rPr>
              <a:t>dữ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liệu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Sizing: Data </a:t>
            </a:r>
            <a:r>
              <a:rPr lang="en-US" dirty="0" err="1"/>
              <a:t>từ</a:t>
            </a:r>
            <a:r>
              <a:rPr lang="en-US" dirty="0"/>
              <a:t> 202401 </a:t>
            </a:r>
            <a:r>
              <a:rPr lang="en-US" dirty="0" err="1"/>
              <a:t>đến</a:t>
            </a:r>
            <a:r>
              <a:rPr lang="en-US" dirty="0"/>
              <a:t> nay, incremental monthly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: file *.parquet </a:t>
            </a:r>
            <a:r>
              <a:rPr lang="en-US" dirty="0" err="1"/>
              <a:t>trên</a:t>
            </a:r>
            <a:r>
              <a:rPr lang="en-US" dirty="0"/>
              <a:t> Data Science Hub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store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incremental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3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Deployment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8709891" y="2605355"/>
            <a:ext cx="2977900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có thay đổi về kiến trúc triển khai và phát sinh thêm hạ tầng mới.</a:t>
            </a:r>
            <a:endParaRPr lang="en-US" sz="140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910210-2605-61C3-FD96-51D422ED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4" y="822232"/>
            <a:ext cx="7986431" cy="58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Tech stack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655782" y="6226010"/>
            <a:ext cx="10880436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phát sinh tech stack mới, các công nghệ sẵn có gồm: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JupyterLab</a:t>
            </a:r>
            <a:r>
              <a:rPr lang="en-US" sz="1400">
                <a:latin typeface="+mj-lt"/>
                <a:cs typeface="Arial" panose="020B0604020202020204" pitchFamily="34" charset="0"/>
              </a:rPr>
              <a:t> server, Window Server File,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Aifrlow</a:t>
            </a:r>
            <a:r>
              <a:rPr lang="en-US" sz="1400">
                <a:latin typeface="+mj-lt"/>
                <a:cs typeface="Arial" panose="020B0604020202020204" pitchFamily="34" charset="0"/>
              </a:rPr>
              <a:t>, Python library, Power BI Server, Oracle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27" y="746397"/>
            <a:ext cx="9259946" cy="54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80F4-A8CB-6CE2-37B8-37BA9716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16B6-8658-156E-E761-B556AA2A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36" y="53511"/>
            <a:ext cx="11082528" cy="384721"/>
          </a:xfrm>
        </p:spPr>
        <p:txBody>
          <a:bodyPr/>
          <a:lstStyle/>
          <a:p>
            <a:r>
              <a:rPr lang="en-US"/>
              <a:t>QLYC-9071| Customer Segmentation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EE97AE-07C9-4E66-AF6D-25AB79327139}"/>
              </a:ext>
            </a:extLst>
          </p:cNvPr>
          <p:cNvSpPr txBox="1"/>
          <p:nvPr/>
        </p:nvSpPr>
        <p:spPr>
          <a:xfrm>
            <a:off x="177350" y="465240"/>
            <a:ext cx="1172300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/>
              <a:t>84%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RB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đủ</a:t>
            </a:r>
            <a:r>
              <a:rPr lang="en-US" sz="1200"/>
              <a:t> </a:t>
            </a:r>
            <a:r>
              <a:rPr lang="en-US" sz="1200" err="1"/>
              <a:t>thông</a:t>
            </a:r>
            <a:r>
              <a:rPr lang="en-US" sz="1200"/>
              <a:t> tin </a:t>
            </a:r>
            <a:r>
              <a:rPr lang="en-US" sz="1200" err="1"/>
              <a:t>để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,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KH Non-info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Non-info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hành</a:t>
            </a:r>
            <a:r>
              <a:rPr lang="en-US" sz="1200"/>
              <a:t> vi </a:t>
            </a:r>
            <a:r>
              <a:rPr lang="en-US" sz="1200" err="1"/>
              <a:t>gần</a:t>
            </a:r>
            <a:r>
              <a:rPr lang="en-US" sz="1200"/>
              <a:t> </a:t>
            </a:r>
            <a:r>
              <a:rPr lang="en-US" sz="1200" err="1"/>
              <a:t>giống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 </a:t>
            </a:r>
            <a:r>
              <a:rPr lang="en-US" sz="1200" err="1"/>
              <a:t>nào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1200 (Demographic, casa transactions, debit transactions)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T02/2025 do RB </a:t>
            </a:r>
            <a:r>
              <a:rPr lang="en-US" sz="1200" err="1"/>
              <a:t>cung</a:t>
            </a:r>
            <a:r>
              <a:rPr lang="en-US" sz="1200"/>
              <a:t> </a:t>
            </a:r>
            <a:r>
              <a:rPr lang="en-US" sz="1200" err="1"/>
              <a:t>cấp</a:t>
            </a:r>
            <a:r>
              <a:rPr lang="en-US" sz="120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Precision 80% </a:t>
            </a:r>
            <a:r>
              <a:rPr lang="en-US" sz="1200" err="1"/>
              <a:t>theo</a:t>
            </a:r>
            <a:r>
              <a:rPr lang="en-US" sz="1200"/>
              <a:t> cut-off </a:t>
            </a:r>
            <a:r>
              <a:rPr lang="en-US" sz="1200" err="1"/>
              <a:t>cho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quan</a:t>
            </a:r>
            <a:r>
              <a:rPr lang="en-US" sz="1200"/>
              <a:t> </a:t>
            </a:r>
            <a:r>
              <a:rPr lang="en-US" sz="1200" err="1"/>
              <a:t>trọng</a:t>
            </a:r>
            <a:r>
              <a:rPr lang="en-US" sz="1200"/>
              <a:t> AFF, MAFF, UPPER MASS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3tr, Test: 1tr, Serving: 6tr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61E5F5-7DEA-126F-FBE2-C722802A5EDE}"/>
              </a:ext>
            </a:extLst>
          </p:cNvPr>
          <p:cNvSpPr/>
          <p:nvPr/>
        </p:nvSpPr>
        <p:spPr bwMode="auto">
          <a:xfrm>
            <a:off x="9763780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4A78FF-7E9B-767B-C829-1E99F2F73B6C}"/>
              </a:ext>
            </a:extLst>
          </p:cNvPr>
          <p:cNvSpPr/>
          <p:nvPr/>
        </p:nvSpPr>
        <p:spPr bwMode="auto">
          <a:xfrm>
            <a:off x="10856356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2F0F5834-9571-083F-8564-C63852F65E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330961"/>
              </p:ext>
            </p:extLst>
          </p:nvPr>
        </p:nvGraphicFramePr>
        <p:xfrm>
          <a:off x="6309508" y="3477460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B3A2F84F-0757-5FC1-BB8E-27E9355A19B6}"/>
              </a:ext>
            </a:extLst>
          </p:cNvPr>
          <p:cNvSpPr txBox="1">
            <a:spLocks/>
          </p:cNvSpPr>
          <p:nvPr/>
        </p:nvSpPr>
        <p:spPr bwMode="gray">
          <a:xfrm>
            <a:off x="11719322" y="6414447"/>
            <a:ext cx="472686" cy="30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523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10474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65710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22094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77618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331421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886657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44189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330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71AAED-6163-4724-AD23-2EB3F0C94845}" type="slidenum">
              <a:rPr kumimoji="0" lang="en-US" sz="2041" b="1" i="0" u="none" strike="noStrike" kern="1200" cap="none" spc="0" normalizeH="0" baseline="0" noProof="0" smtClean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330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en-US" sz="2041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A1AB8E-820E-0087-215C-8474D48C4BE6}"/>
              </a:ext>
            </a:extLst>
          </p:cNvPr>
          <p:cNvSpPr txBox="1"/>
          <p:nvPr/>
        </p:nvSpPr>
        <p:spPr>
          <a:xfrm>
            <a:off x="3542409" y="3538133"/>
            <a:ext cx="2358422" cy="6429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Auto retrain with new features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Monthly update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E7D90F-74F5-28DF-3E05-0F3260E86BC1}"/>
              </a:ext>
            </a:extLst>
          </p:cNvPr>
          <p:cNvSpPr/>
          <p:nvPr/>
        </p:nvSpPr>
        <p:spPr>
          <a:xfrm>
            <a:off x="3744971" y="4893406"/>
            <a:ext cx="1933074" cy="91240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3CE0EA-D09E-61CD-E714-A4EC6B5482CC}"/>
              </a:ext>
            </a:extLst>
          </p:cNvPr>
          <p:cNvSpPr txBox="1"/>
          <p:nvPr/>
        </p:nvSpPr>
        <p:spPr>
          <a:xfrm>
            <a:off x="3821192" y="4678724"/>
            <a:ext cx="1780632" cy="86820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Demographics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CASA transaction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7CA662-40DC-DF9F-47AE-B211E008C8D3}"/>
              </a:ext>
            </a:extLst>
          </p:cNvPr>
          <p:cNvSpPr/>
          <p:nvPr/>
        </p:nvSpPr>
        <p:spPr>
          <a:xfrm>
            <a:off x="3765195" y="4612575"/>
            <a:ext cx="1912850" cy="601862"/>
          </a:xfrm>
          <a:prstGeom prst="rect">
            <a:avLst/>
          </a:prstGeom>
          <a:noFill/>
          <a:ln w="38100" cap="sq" cmpd="sng" algn="ctr">
            <a:solidFill>
              <a:srgbClr val="EE452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9E758B-D985-DD46-7FE5-97CF91FA8BA7}"/>
              </a:ext>
            </a:extLst>
          </p:cNvPr>
          <p:cNvSpPr/>
          <p:nvPr/>
        </p:nvSpPr>
        <p:spPr>
          <a:xfrm rot="20754569">
            <a:off x="5184184" y="4548764"/>
            <a:ext cx="612000" cy="288000"/>
          </a:xfrm>
          <a:prstGeom prst="rect">
            <a:avLst/>
          </a:prstGeom>
          <a:solidFill>
            <a:srgbClr val="EE452F"/>
          </a:solidFill>
          <a:ln w="6350" cap="sq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 0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317BCA-AA3A-4047-3FB9-B2B28401FAC7}"/>
              </a:ext>
            </a:extLst>
          </p:cNvPr>
          <p:cNvGrpSpPr/>
          <p:nvPr/>
        </p:nvGrpSpPr>
        <p:grpSpPr>
          <a:xfrm>
            <a:off x="3429895" y="2693698"/>
            <a:ext cx="2594197" cy="3532517"/>
            <a:chOff x="3567113" y="771013"/>
            <a:chExt cx="2594197" cy="3703749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A12F0B1-7F53-C847-EFDB-136B6EE47D04}"/>
                </a:ext>
              </a:extLst>
            </p:cNvPr>
            <p:cNvSpPr/>
            <p:nvPr/>
          </p:nvSpPr>
          <p:spPr>
            <a:xfrm>
              <a:off x="3567113" y="779945"/>
              <a:ext cx="2583806" cy="3694817"/>
            </a:xfrm>
            <a:prstGeom prst="roundRect">
              <a:avLst>
                <a:gd name="adj" fmla="val 6345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3252D94-5C0C-E1AD-6899-EB5BAD952231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Model</a:t>
              </a:r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991CF50-CD1E-01F9-524A-9A4EAA746A59}"/>
              </a:ext>
            </a:extLst>
          </p:cNvPr>
          <p:cNvCxnSpPr>
            <a:cxnSpLocks/>
          </p:cNvCxnSpPr>
          <p:nvPr/>
        </p:nvCxnSpPr>
        <p:spPr>
          <a:xfrm>
            <a:off x="3438160" y="4457727"/>
            <a:ext cx="2591385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lgDashDotDot"/>
            <a:miter lim="800000"/>
            <a:tailEnd type="non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0C377B0-167C-08C2-6822-0B7C9979DB78}"/>
              </a:ext>
            </a:extLst>
          </p:cNvPr>
          <p:cNvSpPr txBox="1"/>
          <p:nvPr/>
        </p:nvSpPr>
        <p:spPr>
          <a:xfrm>
            <a:off x="4380960" y="4089708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A0E476-191F-77A8-78F2-8EC7967262C8}"/>
              </a:ext>
            </a:extLst>
          </p:cNvPr>
          <p:cNvSpPr/>
          <p:nvPr/>
        </p:nvSpPr>
        <p:spPr bwMode="auto">
          <a:xfrm>
            <a:off x="177351" y="3502685"/>
            <a:ext cx="2963939" cy="1912639"/>
          </a:xfrm>
          <a:prstGeom prst="rect">
            <a:avLst/>
          </a:prstGeom>
          <a:noFill/>
          <a:ln w="9525">
            <a:solidFill>
              <a:srgbClr val="DA251C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999D79-10A7-68F4-6D84-0C4099073CF0}"/>
              </a:ext>
            </a:extLst>
          </p:cNvPr>
          <p:cNvGrpSpPr/>
          <p:nvPr/>
        </p:nvGrpSpPr>
        <p:grpSpPr>
          <a:xfrm>
            <a:off x="83388" y="2699240"/>
            <a:ext cx="3194810" cy="3526975"/>
            <a:chOff x="3567113" y="779945"/>
            <a:chExt cx="2592237" cy="369793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D74B606-7770-C091-E987-0F50ECA598DF}"/>
                </a:ext>
              </a:extLst>
            </p:cNvPr>
            <p:cNvSpPr/>
            <p:nvPr/>
          </p:nvSpPr>
          <p:spPr>
            <a:xfrm>
              <a:off x="3567113" y="779945"/>
              <a:ext cx="2583806" cy="3697937"/>
            </a:xfrm>
            <a:prstGeom prst="roundRect">
              <a:avLst>
                <a:gd name="adj" fmla="val 5101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DE81E5A-E51A-D8BE-88D5-B8DDAAF73422}"/>
                </a:ext>
              </a:extLst>
            </p:cNvPr>
            <p:cNvSpPr/>
            <p:nvPr/>
          </p:nvSpPr>
          <p:spPr>
            <a:xfrm>
              <a:off x="3575544" y="781908"/>
              <a:ext cx="2583806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 IS</a:t>
              </a: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CA846B0-0347-FF11-5E1A-84A857711415}"/>
              </a:ext>
            </a:extLst>
          </p:cNvPr>
          <p:cNvSpPr/>
          <p:nvPr/>
        </p:nvSpPr>
        <p:spPr>
          <a:xfrm>
            <a:off x="6165806" y="2699240"/>
            <a:ext cx="3355439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C56FA62-F54C-5089-CE26-CA1145473EE2}"/>
              </a:ext>
            </a:extLst>
          </p:cNvPr>
          <p:cNvSpPr/>
          <p:nvPr/>
        </p:nvSpPr>
        <p:spPr>
          <a:xfrm>
            <a:off x="6165804" y="2680330"/>
            <a:ext cx="3355441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BE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84E8E1D-0F28-EDC6-9591-ED2A0BFBE919}"/>
              </a:ext>
            </a:extLst>
          </p:cNvPr>
          <p:cNvSpPr txBox="1"/>
          <p:nvPr/>
        </p:nvSpPr>
        <p:spPr>
          <a:xfrm>
            <a:off x="3694793" y="3182247"/>
            <a:ext cx="2184885" cy="31533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Customer Segmentation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A67D119-CE82-D9DD-B43F-91FCF916FBCD}"/>
              </a:ext>
            </a:extLst>
          </p:cNvPr>
          <p:cNvGrpSpPr/>
          <p:nvPr/>
        </p:nvGrpSpPr>
        <p:grpSpPr>
          <a:xfrm>
            <a:off x="7137657" y="4705699"/>
            <a:ext cx="1500204" cy="1100660"/>
            <a:chOff x="7948214" y="4193046"/>
            <a:chExt cx="1354285" cy="154491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861E10F-DDF6-0DB9-8932-111F8020079B}"/>
                </a:ext>
              </a:extLst>
            </p:cNvPr>
            <p:cNvGrpSpPr/>
            <p:nvPr/>
          </p:nvGrpSpPr>
          <p:grpSpPr>
            <a:xfrm>
              <a:off x="7948214" y="4193046"/>
              <a:ext cx="1174013" cy="1145720"/>
              <a:chOff x="7320676" y="3925063"/>
              <a:chExt cx="1174013" cy="1145720"/>
            </a:xfrm>
          </p:grpSpPr>
          <p:cxnSp>
            <p:nvCxnSpPr>
              <p:cNvPr id="117" name="Connector: Elbow 116">
                <a:extLst>
                  <a:ext uri="{FF2B5EF4-FFF2-40B4-BE49-F238E27FC236}">
                    <a16:creationId xmlns:a16="http://schemas.microsoft.com/office/drawing/2014/main" id="{FE6E241D-0413-8BD3-F55A-539426618DD4}"/>
                  </a:ext>
                </a:extLst>
              </p:cNvPr>
              <p:cNvCxnSpPr>
                <a:cxnSpLocks/>
                <a:stCxn id="116" idx="0"/>
                <a:endCxn id="118" idx="2"/>
              </p:cNvCxnSpPr>
              <p:nvPr/>
            </p:nvCxnSpPr>
            <p:spPr bwMode="auto">
              <a:xfrm rot="16200000" flipV="1">
                <a:off x="7622027" y="4198121"/>
                <a:ext cx="751583" cy="993741"/>
              </a:xfrm>
              <a:prstGeom prst="bentConnector3">
                <a:avLst>
                  <a:gd name="adj1" fmla="val 50000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EDB5941-1E75-2DE6-A280-89D73EBFC264}"/>
                  </a:ext>
                </a:extLst>
              </p:cNvPr>
              <p:cNvSpPr/>
              <p:nvPr/>
            </p:nvSpPr>
            <p:spPr bwMode="auto">
              <a:xfrm>
                <a:off x="7320676" y="3925063"/>
                <a:ext cx="360544" cy="394137"/>
              </a:xfrm>
              <a:prstGeom prst="rect">
                <a:avLst/>
              </a:prstGeom>
              <a:solidFill>
                <a:srgbClr val="0E9AA7">
                  <a:alpha val="39000"/>
                </a:srgbClr>
              </a:solidFill>
              <a:ln w="9525">
                <a:solidFill>
                  <a:srgbClr val="0E9AA7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D3D2C6-EAC3-272B-58F6-8879C7A46098}"/>
                </a:ext>
              </a:extLst>
            </p:cNvPr>
            <p:cNvSpPr/>
            <p:nvPr/>
          </p:nvSpPr>
          <p:spPr bwMode="auto">
            <a:xfrm>
              <a:off x="8941955" y="5338766"/>
              <a:ext cx="360544" cy="399190"/>
            </a:xfrm>
            <a:prstGeom prst="rect">
              <a:avLst/>
            </a:prstGeom>
            <a:pattFill prst="wdUpDiag">
              <a:fgClr>
                <a:srgbClr val="FFFFFF">
                  <a:lumMod val="75000"/>
                </a:srgbClr>
              </a:fgClr>
              <a:bgClr>
                <a:srgbClr val="FFFFFF"/>
              </a:bgClr>
            </a:pattFill>
            <a:ln w="9525">
              <a:solidFill>
                <a:srgbClr val="FFFFFF">
                  <a:lumMod val="50000"/>
                </a:srgbClr>
              </a:solidFill>
              <a:prstDash val="sysDash"/>
              <a:round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B5FA4C2B-3077-A7E3-9EF8-82B022844FA2}"/>
              </a:ext>
            </a:extLst>
          </p:cNvPr>
          <p:cNvSpPr/>
          <p:nvPr/>
        </p:nvSpPr>
        <p:spPr bwMode="auto">
          <a:xfrm rot="5400000">
            <a:off x="3091773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292A3E9-7CC7-40B5-488B-415A058BDB14}"/>
              </a:ext>
            </a:extLst>
          </p:cNvPr>
          <p:cNvSpPr/>
          <p:nvPr/>
        </p:nvSpPr>
        <p:spPr bwMode="auto">
          <a:xfrm rot="5400000">
            <a:off x="5814237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C0B53-54BC-35E6-2B09-9F00704E5C42}"/>
              </a:ext>
            </a:extLst>
          </p:cNvPr>
          <p:cNvSpPr txBox="1"/>
          <p:nvPr/>
        </p:nvSpPr>
        <p:spPr>
          <a:xfrm>
            <a:off x="7640483" y="4059155"/>
            <a:ext cx="1775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+900K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Undefined customer to Defined customer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823FA5-E3B5-79E9-BD96-81F2DFBFD617}"/>
              </a:ext>
            </a:extLst>
          </p:cNvPr>
          <p:cNvSpPr/>
          <p:nvPr/>
        </p:nvSpPr>
        <p:spPr bwMode="auto">
          <a:xfrm>
            <a:off x="6257809" y="3505860"/>
            <a:ext cx="3050599" cy="1912639"/>
          </a:xfrm>
          <a:prstGeom prst="rect">
            <a:avLst/>
          </a:prstGeom>
          <a:noFill/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02AFC96-513F-DE6D-00C7-05AC6E47D317}"/>
              </a:ext>
            </a:extLst>
          </p:cNvPr>
          <p:cNvSpPr/>
          <p:nvPr/>
        </p:nvSpPr>
        <p:spPr bwMode="auto">
          <a:xfrm>
            <a:off x="7378837" y="3377281"/>
            <a:ext cx="1123752" cy="301734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65A0BB9-ECF2-5C9D-AE60-41B6FE6D955F}"/>
              </a:ext>
            </a:extLst>
          </p:cNvPr>
          <p:cNvSpPr/>
          <p:nvPr/>
        </p:nvSpPr>
        <p:spPr bwMode="auto">
          <a:xfrm>
            <a:off x="1117243" y="3360740"/>
            <a:ext cx="1123752" cy="301734"/>
          </a:xfrm>
          <a:prstGeom prst="rect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C7A95E0-5BA9-79E6-C3D2-0A84E6997097}"/>
              </a:ext>
            </a:extLst>
          </p:cNvPr>
          <p:cNvSpPr/>
          <p:nvPr/>
        </p:nvSpPr>
        <p:spPr>
          <a:xfrm>
            <a:off x="9656724" y="2699240"/>
            <a:ext cx="2383247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32A6E0D-37BF-39CD-449F-ED80C903A37B}"/>
              </a:ext>
            </a:extLst>
          </p:cNvPr>
          <p:cNvSpPr/>
          <p:nvPr/>
        </p:nvSpPr>
        <p:spPr>
          <a:xfrm>
            <a:off x="9646333" y="2680330"/>
            <a:ext cx="241592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D0F1A9-FFAA-B5A3-0A1D-CB9B3A644451}"/>
              </a:ext>
            </a:extLst>
          </p:cNvPr>
          <p:cNvSpPr txBox="1"/>
          <p:nvPr/>
        </p:nvSpPr>
        <p:spPr>
          <a:xfrm>
            <a:off x="9664233" y="3298452"/>
            <a:ext cx="2365301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Targeted unverified customer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52AE23EE-0EB7-3940-DF8A-03A20555F983}"/>
              </a:ext>
            </a:extLst>
          </p:cNvPr>
          <p:cNvSpPr/>
          <p:nvPr/>
        </p:nvSpPr>
        <p:spPr bwMode="auto">
          <a:xfrm rot="5400000">
            <a:off x="10640155" y="3923274"/>
            <a:ext cx="370948" cy="356519"/>
          </a:xfrm>
          <a:prstGeom prst="rightArrow">
            <a:avLst>
              <a:gd name="adj1" fmla="val 50001"/>
              <a:gd name="adj2" fmla="val 50000"/>
            </a:avLst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73D6C66-AAE4-C47E-5CD5-9CA1E9F6BA0F}"/>
              </a:ext>
            </a:extLst>
          </p:cNvPr>
          <p:cNvSpPr txBox="1"/>
          <p:nvPr/>
        </p:nvSpPr>
        <p:spPr>
          <a:xfrm>
            <a:off x="9873060" y="4453711"/>
            <a:ext cx="821718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Unverified customers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5C4BE6-2AEA-08A7-E0AB-471B8846565E}"/>
              </a:ext>
            </a:extLst>
          </p:cNvPr>
          <p:cNvSpPr txBox="1"/>
          <p:nvPr/>
        </p:nvSpPr>
        <p:spPr>
          <a:xfrm>
            <a:off x="10920632" y="4453711"/>
            <a:ext cx="935999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Verified customers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B08CF3F-A370-FBC3-A7C4-679E28F135F1}"/>
              </a:ext>
            </a:extLst>
          </p:cNvPr>
          <p:cNvSpPr/>
          <p:nvPr/>
        </p:nvSpPr>
        <p:spPr bwMode="auto">
          <a:xfrm rot="5400000">
            <a:off x="10691769" y="5058525"/>
            <a:ext cx="267720" cy="356519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5486A5A-267E-AC33-9F63-1A418BC340AB}"/>
              </a:ext>
            </a:extLst>
          </p:cNvPr>
          <p:cNvSpPr/>
          <p:nvPr/>
        </p:nvSpPr>
        <p:spPr bwMode="auto">
          <a:xfrm>
            <a:off x="9763780" y="5447695"/>
            <a:ext cx="2123699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New customer insight</a:t>
            </a: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E5BE28E9-C2A6-8389-D9F5-139DC242D0EF}"/>
              </a:ext>
            </a:extLst>
          </p:cNvPr>
          <p:cNvCxnSpPr>
            <a:cxnSpLocks/>
            <a:stCxn id="132" idx="2"/>
            <a:endCxn id="103" idx="2"/>
          </p:cNvCxnSpPr>
          <p:nvPr/>
        </p:nvCxnSpPr>
        <p:spPr bwMode="auto">
          <a:xfrm rot="5400000">
            <a:off x="7607992" y="3008576"/>
            <a:ext cx="331445" cy="6103832"/>
          </a:xfrm>
          <a:prstGeom prst="bentConnector3">
            <a:avLst>
              <a:gd name="adj1" fmla="val 155176"/>
            </a:avLst>
          </a:prstGeom>
          <a:solidFill>
            <a:srgbClr val="FFFFFF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171E2E2E-83BC-F9A9-B2C4-3BAB901A23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129807"/>
              </p:ext>
            </p:extLst>
          </p:nvPr>
        </p:nvGraphicFramePr>
        <p:xfrm>
          <a:off x="162465" y="3474494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1D7160D0-4980-A331-C6DD-BEBA473CA7ED}"/>
              </a:ext>
            </a:extLst>
          </p:cNvPr>
          <p:cNvSpPr/>
          <p:nvPr/>
        </p:nvSpPr>
        <p:spPr bwMode="auto">
          <a:xfrm rot="5400000">
            <a:off x="9315774" y="4282438"/>
            <a:ext cx="584737" cy="350579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6" name="Picture 6" descr="We are here Images - Free Download on Freepik">
            <a:extLst>
              <a:ext uri="{FF2B5EF4-FFF2-40B4-BE49-F238E27FC236}">
                <a16:creationId xmlns:a16="http://schemas.microsoft.com/office/drawing/2014/main" id="{641F617D-D283-F41C-C4C7-1746EA932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106562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0041568-89A8-2842-F055-1BF81915F4C6}"/>
              </a:ext>
            </a:extLst>
          </p:cNvPr>
          <p:cNvSpPr txBox="1"/>
          <p:nvPr/>
        </p:nvSpPr>
        <p:spPr>
          <a:xfrm>
            <a:off x="6886175" y="2248331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6B1A50-58FD-B959-4C9D-BD3843F3616D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Envolve</a:t>
            </a:r>
            <a:r>
              <a:rPr kumimoji="0" lang="en-US" sz="12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:</a:t>
            </a: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Tracking E2E campaign lifecycle, collect more customer insight &amp; enhance customer experience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394A5-BEAF-4119-9D17-502E92017467}"/>
              </a:ext>
            </a:extLst>
          </p:cNvPr>
          <p:cNvSpPr txBox="1"/>
          <p:nvPr/>
        </p:nvSpPr>
        <p:spPr>
          <a:xfrm>
            <a:off x="7413172" y="125832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915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A217-271F-6486-D762-76B7914B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F459E2-7560-962F-19BB-360A785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91" y="53511"/>
            <a:ext cx="11082528" cy="384721"/>
          </a:xfrm>
        </p:spPr>
        <p:txBody>
          <a:bodyPr/>
          <a:lstStyle/>
          <a:p>
            <a:r>
              <a:rPr lang="en-US"/>
              <a:t>QLYC-9474| Propensity model for Real-estate demand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0F9B52-1D2F-3404-E2B7-33FF263C554D}"/>
              </a:ext>
            </a:extLst>
          </p:cNvPr>
          <p:cNvSpPr txBox="1"/>
          <p:nvPr/>
        </p:nvSpPr>
        <p:spPr>
          <a:xfrm>
            <a:off x="177351" y="465240"/>
            <a:ext cx="120300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 err="1"/>
              <a:t>Số</a:t>
            </a:r>
            <a:r>
              <a:rPr lang="en-US" sz="1200"/>
              <a:t> </a:t>
            </a:r>
            <a:r>
              <a:rPr lang="en-US" sz="1200" err="1"/>
              <a:t>lượng</a:t>
            </a:r>
            <a:r>
              <a:rPr lang="en-US" sz="1200"/>
              <a:t>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AFF RB </a:t>
            </a:r>
            <a:r>
              <a:rPr lang="en-US" sz="1200" err="1"/>
              <a:t>lớn</a:t>
            </a:r>
            <a:r>
              <a:rPr lang="en-US" sz="1200"/>
              <a:t> (~120k KH),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phương</a:t>
            </a:r>
            <a:r>
              <a:rPr lang="en-US" sz="1200"/>
              <a:t> </a:t>
            </a:r>
            <a:r>
              <a:rPr lang="en-US" sz="1200" err="1"/>
              <a:t>án</a:t>
            </a:r>
            <a:r>
              <a:rPr lang="en-US" sz="1200"/>
              <a:t> </a:t>
            </a:r>
            <a:r>
              <a:rPr lang="en-US" sz="1200" err="1"/>
              <a:t>xác</a:t>
            </a:r>
            <a:r>
              <a:rPr lang="en-US" sz="1200"/>
              <a:t>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</a:t>
            </a:r>
            <a:r>
              <a:rPr lang="en-US" sz="1200" err="1"/>
              <a:t>tiềm</a:t>
            </a:r>
            <a:r>
              <a:rPr lang="en-US" sz="1200"/>
              <a:t> </a:t>
            </a:r>
            <a:r>
              <a:rPr lang="en-US" sz="1200" err="1"/>
              <a:t>năng</a:t>
            </a:r>
            <a:r>
              <a:rPr lang="en-US" sz="1200"/>
              <a:t> </a:t>
            </a:r>
            <a:r>
              <a:rPr lang="en-US" sz="1200" err="1"/>
              <a:t>dẫn</a:t>
            </a:r>
            <a:r>
              <a:rPr lang="en-US" sz="1200"/>
              <a:t> </a:t>
            </a:r>
            <a:r>
              <a:rPr lang="en-US" sz="1200" err="1"/>
              <a:t>đến</a:t>
            </a:r>
            <a:r>
              <a:rPr lang="en-US" sz="1200"/>
              <a:t> </a:t>
            </a:r>
            <a:r>
              <a:rPr lang="en-US" sz="1200" err="1"/>
              <a:t>nguy</a:t>
            </a:r>
            <a:r>
              <a:rPr lang="en-US" sz="1200"/>
              <a:t> </a:t>
            </a:r>
            <a:r>
              <a:rPr lang="en-US" sz="1200" err="1"/>
              <a:t>cơ</a:t>
            </a:r>
            <a:r>
              <a:rPr lang="en-US" sz="1200"/>
              <a:t> chi </a:t>
            </a:r>
            <a:r>
              <a:rPr lang="en-US" sz="1200" err="1"/>
              <a:t>phí</a:t>
            </a:r>
            <a:r>
              <a:rPr lang="en-US" sz="1200"/>
              <a:t> MKT </a:t>
            </a:r>
            <a:r>
              <a:rPr lang="en-US" sz="1200" err="1"/>
              <a:t>lớn</a:t>
            </a:r>
            <a:r>
              <a:rPr lang="en-US" sz="1200"/>
              <a:t> </a:t>
            </a:r>
            <a:r>
              <a:rPr lang="en-US" sz="1200" err="1"/>
              <a:t>và</a:t>
            </a:r>
            <a:r>
              <a:rPr lang="en-US" sz="1200"/>
              <a:t> </a:t>
            </a:r>
            <a:r>
              <a:rPr lang="en-US" sz="1200" err="1"/>
              <a:t>ảnh</a:t>
            </a:r>
            <a:r>
              <a:rPr lang="en-US" sz="1200"/>
              <a:t> </a:t>
            </a:r>
            <a:r>
              <a:rPr lang="en-US" sz="1200" err="1"/>
              <a:t>hưởng</a:t>
            </a:r>
            <a:r>
              <a:rPr lang="en-US" sz="1200"/>
              <a:t> </a:t>
            </a:r>
            <a:r>
              <a:rPr lang="en-US" sz="1200" err="1"/>
              <a:t>trải</a:t>
            </a:r>
            <a:r>
              <a:rPr lang="en-US" sz="1200"/>
              <a:t> </a:t>
            </a:r>
            <a:r>
              <a:rPr lang="en-US" sz="1200" err="1"/>
              <a:t>nghiệm</a:t>
            </a:r>
            <a:r>
              <a:rPr lang="en-US" sz="1200"/>
              <a:t> </a:t>
            </a:r>
            <a:r>
              <a:rPr lang="en-US" sz="1200" err="1"/>
              <a:t>khách</a:t>
            </a:r>
            <a:r>
              <a:rPr lang="en-US" sz="1200"/>
              <a:t> hàng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</a:t>
            </a:r>
            <a:r>
              <a:rPr lang="en-US" sz="1200" err="1"/>
              <a:t>tiềm</a:t>
            </a:r>
            <a:r>
              <a:rPr lang="en-US" sz="1200"/>
              <a:t> </a:t>
            </a:r>
            <a:r>
              <a:rPr lang="en-US" sz="1200" err="1"/>
              <a:t>năng</a:t>
            </a:r>
            <a:r>
              <a:rPr lang="en-US" sz="1200"/>
              <a:t> </a:t>
            </a:r>
            <a:r>
              <a:rPr lang="en-US" sz="1200" err="1"/>
              <a:t>bán</a:t>
            </a:r>
            <a:r>
              <a:rPr lang="en-US" sz="1200"/>
              <a:t> </a:t>
            </a:r>
            <a:r>
              <a:rPr lang="en-US" sz="1200" err="1"/>
              <a:t>bất</a:t>
            </a:r>
            <a:r>
              <a:rPr lang="en-US" sz="1200"/>
              <a:t> </a:t>
            </a:r>
            <a:r>
              <a:rPr lang="en-US" sz="1200" err="1"/>
              <a:t>động</a:t>
            </a:r>
            <a:r>
              <a:rPr lang="en-US" sz="1200"/>
              <a:t> </a:t>
            </a:r>
            <a:r>
              <a:rPr lang="en-US" sz="1200" err="1"/>
              <a:t>sản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 b="1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3269 (</a:t>
            </a:r>
            <a:r>
              <a:rPr lang="en-US" sz="1200" err="1"/>
              <a:t>tất</a:t>
            </a:r>
            <a:r>
              <a:rPr lang="en-US" sz="1200"/>
              <a:t> </a:t>
            </a:r>
            <a:r>
              <a:rPr lang="en-US" sz="1200" err="1"/>
              <a:t>cả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feature </a:t>
            </a:r>
            <a:r>
              <a:rPr lang="en-US" sz="1200" err="1"/>
              <a:t>trong</a:t>
            </a:r>
            <a:r>
              <a:rPr lang="en-US" sz="1200"/>
              <a:t> feature store)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RB Mart </a:t>
            </a:r>
            <a:r>
              <a:rPr lang="en-US" sz="1200" err="1"/>
              <a:t>theo</a:t>
            </a:r>
            <a:r>
              <a:rPr lang="en-US" sz="1200"/>
              <a:t> rule </a:t>
            </a:r>
            <a:r>
              <a:rPr lang="en-US" sz="1200" err="1"/>
              <a:t>đã</a:t>
            </a:r>
            <a:r>
              <a:rPr lang="en-US" sz="1200"/>
              <a:t> </a:t>
            </a:r>
            <a:r>
              <a:rPr lang="en-US" sz="1200" err="1"/>
              <a:t>thống</a:t>
            </a:r>
            <a:r>
              <a:rPr lang="en-US" sz="1200"/>
              <a:t> </a:t>
            </a:r>
            <a:r>
              <a:rPr lang="en-US" sz="1200" err="1"/>
              <a:t>nhất</a:t>
            </a:r>
            <a:r>
              <a:rPr lang="en-US" sz="1200"/>
              <a:t> </a:t>
            </a:r>
            <a:r>
              <a:rPr lang="en-US" sz="1200" err="1"/>
              <a:t>với</a:t>
            </a:r>
            <a:r>
              <a:rPr lang="en-US" sz="1200"/>
              <a:t> ĐVKD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Recall 50% </a:t>
            </a:r>
            <a:r>
              <a:rPr lang="en-US" sz="1200" err="1"/>
              <a:t>cho</a:t>
            </a:r>
            <a:r>
              <a:rPr lang="en-US" sz="1200"/>
              <a:t> top 10%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900k, Test: 100k, Serving: 100k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D6AD9-C2ED-87BF-113B-8587262E5EE4}"/>
              </a:ext>
            </a:extLst>
          </p:cNvPr>
          <p:cNvSpPr/>
          <p:nvPr/>
        </p:nvSpPr>
        <p:spPr>
          <a:xfrm>
            <a:off x="3893561" y="4996276"/>
            <a:ext cx="1933074" cy="912403"/>
          </a:xfrm>
          <a:prstGeom prst="rect">
            <a:avLst/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5350C-7297-291F-1CBA-626F10526A3D}"/>
              </a:ext>
            </a:extLst>
          </p:cNvPr>
          <p:cNvGrpSpPr/>
          <p:nvPr/>
        </p:nvGrpSpPr>
        <p:grpSpPr>
          <a:xfrm>
            <a:off x="3578485" y="2796568"/>
            <a:ext cx="2594197" cy="3356519"/>
            <a:chOff x="3567113" y="771013"/>
            <a:chExt cx="2594197" cy="35192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809F177-4B78-BD4F-8122-9E3357CCA966}"/>
                </a:ext>
              </a:extLst>
            </p:cNvPr>
            <p:cNvSpPr/>
            <p:nvPr/>
          </p:nvSpPr>
          <p:spPr>
            <a:xfrm>
              <a:off x="3567113" y="779945"/>
              <a:ext cx="2583806" cy="3510288"/>
            </a:xfrm>
            <a:prstGeom prst="roundRect">
              <a:avLst>
                <a:gd name="adj" fmla="val 6345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DC1337-5B98-1838-2011-B861D34531F8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ML Model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5FBC20-EE29-4652-5439-BC84D24B021F}"/>
              </a:ext>
            </a:extLst>
          </p:cNvPr>
          <p:cNvCxnSpPr>
            <a:cxnSpLocks/>
          </p:cNvCxnSpPr>
          <p:nvPr/>
        </p:nvCxnSpPr>
        <p:spPr>
          <a:xfrm>
            <a:off x="3586750" y="4862247"/>
            <a:ext cx="2591385" cy="0"/>
          </a:xfrm>
          <a:prstGeom prst="line">
            <a:avLst/>
          </a:prstGeom>
          <a:ln w="3175" cap="flat">
            <a:solidFill>
              <a:schemeClr val="tx1"/>
            </a:solidFill>
            <a:prstDash val="lgDashDot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9C0741-E337-3741-857E-0CC1163DF2CF}"/>
              </a:ext>
            </a:extLst>
          </p:cNvPr>
          <p:cNvSpPr txBox="1"/>
          <p:nvPr/>
        </p:nvSpPr>
        <p:spPr>
          <a:xfrm>
            <a:off x="4528920" y="4523649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/>
              <a:t>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14F6E-54AD-6AEC-727B-C5D1D7B2D501}"/>
              </a:ext>
            </a:extLst>
          </p:cNvPr>
          <p:cNvGrpSpPr/>
          <p:nvPr/>
        </p:nvGrpSpPr>
        <p:grpSpPr>
          <a:xfrm>
            <a:off x="231978" y="2802110"/>
            <a:ext cx="3194811" cy="3348000"/>
            <a:chOff x="3567113" y="779945"/>
            <a:chExt cx="2592238" cy="35102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91B5DD5-320C-63A6-1E70-6F58C6636E44}"/>
                </a:ext>
              </a:extLst>
            </p:cNvPr>
            <p:cNvSpPr/>
            <p:nvPr/>
          </p:nvSpPr>
          <p:spPr>
            <a:xfrm>
              <a:off x="3567113" y="779945"/>
              <a:ext cx="2583806" cy="3510287"/>
            </a:xfrm>
            <a:prstGeom prst="roundRect">
              <a:avLst>
                <a:gd name="adj" fmla="val 5101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2AC070-C97C-939F-543C-7A8681C27A6D}"/>
                </a:ext>
              </a:extLst>
            </p:cNvPr>
            <p:cNvSpPr/>
            <p:nvPr/>
          </p:nvSpPr>
          <p:spPr>
            <a:xfrm>
              <a:off x="3567114" y="781908"/>
              <a:ext cx="259223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AS IS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B5486-1F33-C118-DB1A-F89B2272D39A}"/>
              </a:ext>
            </a:extLst>
          </p:cNvPr>
          <p:cNvSpPr/>
          <p:nvPr/>
        </p:nvSpPr>
        <p:spPr>
          <a:xfrm>
            <a:off x="6314396" y="2802111"/>
            <a:ext cx="2968460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96A594-4203-A5EE-49F4-A636E67CB857}"/>
              </a:ext>
            </a:extLst>
          </p:cNvPr>
          <p:cNvSpPr/>
          <p:nvPr/>
        </p:nvSpPr>
        <p:spPr>
          <a:xfrm>
            <a:off x="6314394" y="2783200"/>
            <a:ext cx="2968462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TO BE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466A8A5-1FC2-FAD5-A109-CE84926F1091}"/>
              </a:ext>
            </a:extLst>
          </p:cNvPr>
          <p:cNvSpPr/>
          <p:nvPr/>
        </p:nvSpPr>
        <p:spPr bwMode="auto">
          <a:xfrm rot="5400000">
            <a:off x="3240363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CC08E7A-89A9-6A27-0D4A-F82CF44D32EC}"/>
              </a:ext>
            </a:extLst>
          </p:cNvPr>
          <p:cNvSpPr/>
          <p:nvPr/>
        </p:nvSpPr>
        <p:spPr bwMode="auto">
          <a:xfrm rot="5400000">
            <a:off x="5962827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7C129-D449-09C3-8B4B-38E8221508B3}"/>
              </a:ext>
            </a:extLst>
          </p:cNvPr>
          <p:cNvSpPr/>
          <p:nvPr/>
        </p:nvSpPr>
        <p:spPr>
          <a:xfrm>
            <a:off x="9416695" y="2802110"/>
            <a:ext cx="2587201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E59752-32BD-8B19-7F37-253AAB50B994}"/>
              </a:ext>
            </a:extLst>
          </p:cNvPr>
          <p:cNvSpPr/>
          <p:nvPr/>
        </p:nvSpPr>
        <p:spPr>
          <a:xfrm>
            <a:off x="9406304" y="2783200"/>
            <a:ext cx="262267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0E709-7DF5-3253-A715-8953A171DDA4}"/>
              </a:ext>
            </a:extLst>
          </p:cNvPr>
          <p:cNvSpPr/>
          <p:nvPr/>
        </p:nvSpPr>
        <p:spPr bwMode="auto">
          <a:xfrm>
            <a:off x="9554830" y="5550565"/>
            <a:ext cx="2309731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New customer insight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8124D3-8872-280C-1E78-9C77D38254CA}"/>
              </a:ext>
            </a:extLst>
          </p:cNvPr>
          <p:cNvCxnSpPr>
            <a:cxnSpLocks/>
            <a:stCxn id="18" idx="2"/>
            <a:endCxn id="5" idx="2"/>
          </p:cNvCxnSpPr>
          <p:nvPr/>
        </p:nvCxnSpPr>
        <p:spPr bwMode="auto">
          <a:xfrm rot="5400000">
            <a:off x="7712319" y="3155709"/>
            <a:ext cx="155447" cy="5839308"/>
          </a:xfrm>
          <a:prstGeom prst="bentConnector3">
            <a:avLst>
              <a:gd name="adj1" fmla="val 247060"/>
            </a:avLst>
          </a:prstGeom>
          <a:solidFill>
            <a:schemeClr val="accent1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7F8D5B-17E8-CDD2-943B-7E18A1FF94B3}"/>
              </a:ext>
            </a:extLst>
          </p:cNvPr>
          <p:cNvSpPr/>
          <p:nvPr/>
        </p:nvSpPr>
        <p:spPr bwMode="auto">
          <a:xfrm rot="5400000">
            <a:off x="9080429" y="4392054"/>
            <a:ext cx="546468" cy="298820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FF4A1-A812-D99E-021B-10A6E64EB2EE}"/>
              </a:ext>
            </a:extLst>
          </p:cNvPr>
          <p:cNvSpPr txBox="1"/>
          <p:nvPr/>
        </p:nvSpPr>
        <p:spPr>
          <a:xfrm>
            <a:off x="3748958" y="3984526"/>
            <a:ext cx="2358422" cy="586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Learn new behaviors quarterly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Deliver outputs monthly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24D0F-E7CF-FF17-16FB-F5912CB926FE}"/>
              </a:ext>
            </a:extLst>
          </p:cNvPr>
          <p:cNvSpPr txBox="1"/>
          <p:nvPr/>
        </p:nvSpPr>
        <p:spPr>
          <a:xfrm>
            <a:off x="3708022" y="3331718"/>
            <a:ext cx="2294166" cy="56622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Machine learning model for identifying potential real-estate customers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F6834C-D72A-068C-97DB-75039C881C7F}"/>
              </a:ext>
            </a:extLst>
          </p:cNvPr>
          <p:cNvSpPr txBox="1"/>
          <p:nvPr/>
        </p:nvSpPr>
        <p:spPr>
          <a:xfrm>
            <a:off x="3739061" y="5261831"/>
            <a:ext cx="1552310" cy="87621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Demographics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CASA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Card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2CBC5C-DB1F-5D73-17B9-9D42DF76B6CB}"/>
              </a:ext>
            </a:extLst>
          </p:cNvPr>
          <p:cNvSpPr/>
          <p:nvPr/>
        </p:nvSpPr>
        <p:spPr>
          <a:xfrm>
            <a:off x="3682795" y="5109400"/>
            <a:ext cx="2397111" cy="912403"/>
          </a:xfrm>
          <a:prstGeom prst="rect">
            <a:avLst/>
          </a:prstGeom>
          <a:noFill/>
          <a:ln w="38100" cap="sq">
            <a:solidFill>
              <a:srgbClr val="EE45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4A194-14C2-283D-8F0A-EBB0A216DDFA}"/>
              </a:ext>
            </a:extLst>
          </p:cNvPr>
          <p:cNvSpPr txBox="1"/>
          <p:nvPr/>
        </p:nvSpPr>
        <p:spPr>
          <a:xfrm>
            <a:off x="4981351" y="5247329"/>
            <a:ext cx="1262432" cy="80438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r>
              <a:rPr lang="en-US"/>
              <a:t>Bond/FD</a:t>
            </a:r>
          </a:p>
          <a:p>
            <a:r>
              <a:rPr lang="en-US"/>
              <a:t>Loan</a:t>
            </a:r>
          </a:p>
          <a:p>
            <a:r>
              <a:rPr lang="en-US"/>
              <a:t>CIC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04C94-ED37-1010-B5FB-8DFDEE2BE378}"/>
              </a:ext>
            </a:extLst>
          </p:cNvPr>
          <p:cNvSpPr/>
          <p:nvPr/>
        </p:nvSpPr>
        <p:spPr bwMode="auto">
          <a:xfrm>
            <a:off x="6561520" y="3795071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Improve Conversion rate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6ACCD2-F121-59BB-1826-A6D7C8264F34}"/>
              </a:ext>
            </a:extLst>
          </p:cNvPr>
          <p:cNvSpPr/>
          <p:nvPr/>
        </p:nvSpPr>
        <p:spPr bwMode="auto">
          <a:xfrm>
            <a:off x="6561520" y="3370585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Specific segmentation by campaign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C3670EC-073D-BE9C-9C85-8A88B93FC0F2}"/>
              </a:ext>
            </a:extLst>
          </p:cNvPr>
          <p:cNvSpPr/>
          <p:nvPr/>
        </p:nvSpPr>
        <p:spPr bwMode="auto">
          <a:xfrm rot="5400000">
            <a:off x="7647855" y="4108605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1D8699-F395-FECF-16C1-F3B0DD7739C9}"/>
              </a:ext>
            </a:extLst>
          </p:cNvPr>
          <p:cNvSpPr/>
          <p:nvPr/>
        </p:nvSpPr>
        <p:spPr bwMode="auto">
          <a:xfrm>
            <a:off x="6561520" y="4879277"/>
            <a:ext cx="2520000" cy="1157529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3CB7A9-A8FC-DA45-A678-927EA8BAFE40}"/>
              </a:ext>
            </a:extLst>
          </p:cNvPr>
          <p:cNvSpPr txBox="1"/>
          <p:nvPr/>
        </p:nvSpPr>
        <p:spPr>
          <a:xfrm>
            <a:off x="6561520" y="5004521"/>
            <a:ext cx="2520000" cy="90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>
                <a:solidFill>
                  <a:schemeClr val="bg1"/>
                </a:solidFill>
              </a:rPr>
              <a:t>Campaign strategies using model-driven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FFBED-5DC0-2499-4CBF-79464B2EAB10}"/>
              </a:ext>
            </a:extLst>
          </p:cNvPr>
          <p:cNvSpPr/>
          <p:nvPr/>
        </p:nvSpPr>
        <p:spPr bwMode="auto">
          <a:xfrm>
            <a:off x="9557126" y="3289346"/>
            <a:ext cx="2309732" cy="342380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1: </a:t>
            </a:r>
            <a:r>
              <a:rPr lang="en-US" sz="1100"/>
              <a:t>The legend Da Nang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8AA812-5CFC-B9B0-994A-7791B7749EC6}"/>
              </a:ext>
            </a:extLst>
          </p:cNvPr>
          <p:cNvSpPr/>
          <p:nvPr/>
        </p:nvSpPr>
        <p:spPr bwMode="auto">
          <a:xfrm>
            <a:off x="9554831" y="3753881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EA5BD-7BB1-019C-61AF-9A60CA93E43C}"/>
              </a:ext>
            </a:extLst>
          </p:cNvPr>
          <p:cNvSpPr/>
          <p:nvPr/>
        </p:nvSpPr>
        <p:spPr bwMode="auto">
          <a:xfrm>
            <a:off x="9554831" y="418774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EDB01B-4594-0A7C-E104-7EE9424E2071}"/>
              </a:ext>
            </a:extLst>
          </p:cNvPr>
          <p:cNvSpPr/>
          <p:nvPr/>
        </p:nvSpPr>
        <p:spPr bwMode="auto">
          <a:xfrm>
            <a:off x="9554831" y="461667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…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6118F51-4C90-8682-64EA-A62056150B52}"/>
              </a:ext>
            </a:extLst>
          </p:cNvPr>
          <p:cNvSpPr/>
          <p:nvPr/>
        </p:nvSpPr>
        <p:spPr bwMode="auto">
          <a:xfrm rot="5400000">
            <a:off x="10538327" y="4862272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F4A026-570C-E2EC-24AF-8F6F36F82714}"/>
              </a:ext>
            </a:extLst>
          </p:cNvPr>
          <p:cNvSpPr txBox="1"/>
          <p:nvPr/>
        </p:nvSpPr>
        <p:spPr>
          <a:xfrm>
            <a:off x="417931" y="3445085"/>
            <a:ext cx="290215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A mass-scale digital marketing campaign driven by a simple rule-based filtering approach with: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8EC5FA-CF61-8C90-2DAD-90144DCAEBDA}"/>
              </a:ext>
            </a:extLst>
          </p:cNvPr>
          <p:cNvSpPr txBox="1"/>
          <p:nvPr/>
        </p:nvSpPr>
        <p:spPr>
          <a:xfrm>
            <a:off x="643792" y="4407263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feedback or data-tracking loop to enhance rules/models or track campaign performance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709237-443F-08D2-2C37-5266DA3C8726}"/>
              </a:ext>
            </a:extLst>
          </p:cNvPr>
          <p:cNvSpPr txBox="1"/>
          <p:nvPr/>
        </p:nvSpPr>
        <p:spPr>
          <a:xfrm>
            <a:off x="643792" y="5122366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Data-driven strategies integrating both Digital &amp; Physical channels</a:t>
            </a: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7BFC87B-CDA0-BBCD-7425-BFED335145DD}"/>
              </a:ext>
            </a:extLst>
          </p:cNvPr>
          <p:cNvSpPr/>
          <p:nvPr/>
        </p:nvSpPr>
        <p:spPr bwMode="auto">
          <a:xfrm>
            <a:off x="369363" y="4507798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7FC2C26-8416-9155-C109-6DD13A2119D1}"/>
              </a:ext>
            </a:extLst>
          </p:cNvPr>
          <p:cNvSpPr/>
          <p:nvPr/>
        </p:nvSpPr>
        <p:spPr bwMode="auto">
          <a:xfrm>
            <a:off x="379753" y="5165207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177D4-C057-ED57-318D-7B54D3A5EFC5}"/>
              </a:ext>
            </a:extLst>
          </p:cNvPr>
          <p:cNvSpPr/>
          <p:nvPr/>
        </p:nvSpPr>
        <p:spPr>
          <a:xfrm rot="20754569">
            <a:off x="5516038" y="4925486"/>
            <a:ext cx="612000" cy="288000"/>
          </a:xfrm>
          <a:prstGeom prst="rect">
            <a:avLst/>
          </a:prstGeom>
          <a:solidFill>
            <a:srgbClr val="EE452F"/>
          </a:solidFill>
          <a:ln w="635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000" b="1">
                <a:solidFill>
                  <a:schemeClr val="bg1"/>
                </a:solidFill>
              </a:rPr>
              <a:t>MVP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F085-DCF8-8264-EBAB-D99C14984697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solidFill>
                  <a:srgbClr val="0E9AA7"/>
                </a:solidFill>
              </a:rPr>
              <a:t>Envolve</a:t>
            </a:r>
            <a:r>
              <a:rPr lang="en-US" sz="1200" b="1" i="1">
                <a:solidFill>
                  <a:srgbClr val="0E9AA7"/>
                </a:solidFill>
              </a:rPr>
              <a:t>:</a:t>
            </a:r>
            <a:r>
              <a:rPr lang="en-US" sz="1200" i="1"/>
              <a:t> Tracking E2E campaign lifecycle, collect more customer insight &amp; enhance customer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A438CF-C97D-44F8-9A54-F01AA1A97D45}"/>
              </a:ext>
            </a:extLst>
          </p:cNvPr>
          <p:cNvSpPr txBox="1"/>
          <p:nvPr/>
        </p:nvSpPr>
        <p:spPr>
          <a:xfrm>
            <a:off x="6107380" y="1185705"/>
            <a:ext cx="1881060" cy="73841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88AD9-D55C-4A22-BD4A-ECF863C3EB7C}"/>
              </a:ext>
            </a:extLst>
          </p:cNvPr>
          <p:cNvSpPr txBox="1"/>
          <p:nvPr/>
        </p:nvSpPr>
        <p:spPr>
          <a:xfrm>
            <a:off x="6561520" y="142613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pic>
        <p:nvPicPr>
          <p:cNvPr id="45" name="Picture 6" descr="We are here Images - Free Download on Freepik">
            <a:extLst>
              <a:ext uri="{FF2B5EF4-FFF2-40B4-BE49-F238E27FC236}">
                <a16:creationId xmlns:a16="http://schemas.microsoft.com/office/drawing/2014/main" id="{A00777A5-8531-B873-E100-884D2724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238540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355048-6ADC-DA29-C725-696A2684552A}"/>
              </a:ext>
            </a:extLst>
          </p:cNvPr>
          <p:cNvSpPr txBox="1"/>
          <p:nvPr/>
        </p:nvSpPr>
        <p:spPr>
          <a:xfrm>
            <a:off x="6886175" y="2380309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48249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0C676-FA49-5962-B81B-DD9DC734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46C0DA1-DF4A-4025-8B97-C263399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err="1">
                <a:latin typeface="+mn-lt"/>
                <a:cs typeface="Times New Roman" panose="02020603050405020304" pitchFamily="18" charset="0"/>
              </a:rPr>
              <a:t>Mô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tả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thay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đổi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hệ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thống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E22BA-E982-3AEE-47C5-1B473A34819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494ED54B-EA6A-AF10-93AF-DC52F2500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33111"/>
              </p:ext>
            </p:extLst>
          </p:nvPr>
        </p:nvGraphicFramePr>
        <p:xfrm>
          <a:off x="527456" y="1142432"/>
          <a:ext cx="1076959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514">
                  <a:extLst>
                    <a:ext uri="{9D8B030D-6E8A-4147-A177-3AD203B41FA5}">
                      <a16:colId xmlns:a16="http://schemas.microsoft.com/office/drawing/2014/main" val="3458938680"/>
                    </a:ext>
                  </a:extLst>
                </a:gridCol>
                <a:gridCol w="2591755">
                  <a:extLst>
                    <a:ext uri="{9D8B030D-6E8A-4147-A177-3AD203B41FA5}">
                      <a16:colId xmlns:a16="http://schemas.microsoft.com/office/drawing/2014/main" val="1608458283"/>
                    </a:ext>
                  </a:extLst>
                </a:gridCol>
                <a:gridCol w="1629953">
                  <a:extLst>
                    <a:ext uri="{9D8B030D-6E8A-4147-A177-3AD203B41FA5}">
                      <a16:colId xmlns:a16="http://schemas.microsoft.com/office/drawing/2014/main" val="6265326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4830036"/>
                    </a:ext>
                  </a:extLst>
                </a:gridCol>
                <a:gridCol w="1724068">
                  <a:extLst>
                    <a:ext uri="{9D8B030D-6E8A-4147-A177-3AD203B41FA5}">
                      <a16:colId xmlns:a16="http://schemas.microsoft.com/office/drawing/2014/main" val="28832552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4766551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239915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System Profile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Sub-Item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6264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dirty="0"/>
                        <a:t>App Upload System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2222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Model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139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031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Gateway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ym typeface="Wingdings 2" panose="05020102010507070707" pitchFamily="18" charset="2"/>
                        </a:rPr>
                        <a:t>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79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Management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9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Management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803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88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Ingestion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91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01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26CF-FC28-6FA9-274E-E1AA4E9D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6D5A94C-FF9A-FFD0-9FB1-03FA18DD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5AE87-3495-5464-DDBD-61E806C91216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C62182-F8EA-BDCA-64D7-3493995A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72136"/>
              </p:ext>
            </p:extLst>
          </p:nvPr>
        </p:nvGraphicFramePr>
        <p:xfrm>
          <a:off x="571499" y="1278383"/>
          <a:ext cx="11049000" cy="24218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3069">
                  <a:extLst>
                    <a:ext uri="{9D8B030D-6E8A-4147-A177-3AD203B41FA5}">
                      <a16:colId xmlns:a16="http://schemas.microsoft.com/office/drawing/2014/main" val="1147448285"/>
                    </a:ext>
                  </a:extLst>
                </a:gridCol>
                <a:gridCol w="2258004">
                  <a:extLst>
                    <a:ext uri="{9D8B030D-6E8A-4147-A177-3AD203B41FA5}">
                      <a16:colId xmlns:a16="http://schemas.microsoft.com/office/drawing/2014/main" val="3234409639"/>
                    </a:ext>
                  </a:extLst>
                </a:gridCol>
                <a:gridCol w="8067927">
                  <a:extLst>
                    <a:ext uri="{9D8B030D-6E8A-4147-A177-3AD203B41FA5}">
                      <a16:colId xmlns:a16="http://schemas.microsoft.com/office/drawing/2014/main" val="495585687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No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Domain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Description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03446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System classification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3210" indent="-283210" rtl="0" fontAlgn="base"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Hệ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thống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cấp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2,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phục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vụ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ng</a:t>
                      </a:r>
                      <a:r>
                        <a:rPr lang="vi-VN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ời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dung 8/5</a:t>
                      </a:r>
                      <a:endParaRPr lang="en-US" sz="1400" dirty="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7043543"/>
                  </a:ext>
                </a:extLst>
              </a:tr>
              <a:tr h="503029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Access Control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JWT Authentication: User Service cấp Access (24h) &amp; Refresh Token (7 ngày).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Kong Gateway: Validate signature JWT trước khi request vào backend.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RBAC: Phân quyền chi tiết (User, Dept Manager, Admin).</a:t>
                      </a:r>
                      <a:endParaRPr lang="en-US" sz="1400" baseline="0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endParaRPr lang="en-US" sz="1400" baseline="0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6108770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3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Data Security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 eaLnBrk="1" fontAlgn="auto" latinLnBrk="0" hangingPunct="1">
                        <a:buClr>
                          <a:srgbClr val="000000"/>
                        </a:buClr>
                        <a:buSzPts val="1400"/>
                        <a:buFont typeface="Arial" panose="05000000000000000000" pitchFamily="2" charset="2"/>
                        <a:buChar char="•"/>
                      </a:pP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Mã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hoá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tr</a:t>
                      </a: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ư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ờng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dữ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liệu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nhạy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cảm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theo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cấu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hình</a:t>
                      </a:r>
                      <a:endParaRPr lang="en-US" sz="1400" baseline="0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  <a:p>
                      <a:pPr marL="285750" marR="0" indent="-285750" algn="l" rtl="0" eaLnBrk="1" fontAlgn="auto" latinLnBrk="0" hangingPunct="1">
                        <a:buClr>
                          <a:srgbClr val="000000"/>
                        </a:buClr>
                        <a:buSzPts val="1400"/>
                        <a:buFont typeface="Arial" panose="05000000000000000000" pitchFamily="2" charset="2"/>
                        <a:buChar char="•"/>
                      </a:pPr>
                      <a:r>
                        <a:rPr lang="en-US" sz="1400" dirty="0">
                          <a:effectLst/>
                          <a:latin typeface="Calibri (Body)"/>
                        </a:rPr>
                        <a:t>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726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3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834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Model list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4349A74-C881-4C64-9984-12F5E736C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4198"/>
              </p:ext>
            </p:extLst>
          </p:nvPr>
        </p:nvGraphicFramePr>
        <p:xfrm>
          <a:off x="1200150" y="850040"/>
          <a:ext cx="10220325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881">
                  <a:extLst>
                    <a:ext uri="{9D8B030D-6E8A-4147-A177-3AD203B41FA5}">
                      <a16:colId xmlns:a16="http://schemas.microsoft.com/office/drawing/2014/main" val="3738045121"/>
                    </a:ext>
                  </a:extLst>
                </a:gridCol>
                <a:gridCol w="7731444">
                  <a:extLst>
                    <a:ext uri="{9D8B030D-6E8A-4147-A177-3AD203B41FA5}">
                      <a16:colId xmlns:a16="http://schemas.microsoft.com/office/drawing/2014/main" val="1133464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Mô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hình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Mục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đích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4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NBO_Housing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Dự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đoán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tiềm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năng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bất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động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685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Non_verified_segmentation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Phân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chưa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minh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0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Xsell_v2_CC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1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Xsell_v2_HomeEquity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90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Xsell_v2_Mortgage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Xsell_v2_Usl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6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71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42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4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6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460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9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9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1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Business requirement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2" y="3223743"/>
            <a:ext cx="7205648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it-IT" sz="2300" dirty="0">
                <a:solidFill>
                  <a:srgbClr val="FFB81C"/>
                </a:solidFill>
              </a:rPr>
              <a:t>App Upload File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90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Thank You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68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Nhu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nghiệp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vụ</a:t>
            </a:r>
            <a:endParaRPr lang="en-AU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B9296331-365E-41EB-AA3F-9918D0FE6205}"/>
              </a:ext>
            </a:extLst>
          </p:cNvPr>
          <p:cNvSpPr txBox="1"/>
          <p:nvPr/>
        </p:nvSpPr>
        <p:spPr>
          <a:xfrm>
            <a:off x="596199" y="1292548"/>
            <a:ext cx="11121469" cy="50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Mục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tiêu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trình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BAR: 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..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..</a:t>
            </a:r>
            <a:endParaRPr lang="en-US" b="1" dirty="0">
              <a:latin typeface="Calibri (Body)"/>
              <a:cs typeface="Calibri" panose="020F0502020204030204" pitchFamily="34" charset="0"/>
            </a:endParaRPr>
          </a:p>
          <a:p>
            <a:pPr marL="285750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  <a:cs typeface="Calibri" panose="020F0502020204030204" pitchFamily="34" charset="0"/>
              </a:rPr>
              <a:t>QLYC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  <a:p>
            <a:pPr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Luồng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hành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trình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ng</a:t>
            </a:r>
            <a:r>
              <a:rPr lang="vi-VN" sz="3200" dirty="0">
                <a:latin typeface="+mn-lt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ời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upload file</a:t>
            </a:r>
            <a:endParaRPr lang="en-AU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:\Users\vietda2\AppData\Local\Microsoft\Windows\INetCache\Content.MSO\43F70A96.tmp">
            <a:extLst>
              <a:ext uri="{FF2B5EF4-FFF2-40B4-BE49-F238E27FC236}">
                <a16:creationId xmlns:a16="http://schemas.microsoft.com/office/drawing/2014/main" id="{F3420663-C0A2-4F21-8A6F-6574F91DAF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8" y="1130450"/>
            <a:ext cx="6710123" cy="47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FB1C43F-A862-478C-A644-28B1C7615B6C}"/>
              </a:ext>
            </a:extLst>
          </p:cNvPr>
          <p:cNvSpPr txBox="1"/>
          <p:nvPr/>
        </p:nvSpPr>
        <p:spPr>
          <a:xfrm>
            <a:off x="7375065" y="1130450"/>
            <a:ext cx="4502548" cy="555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Login (IAM)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login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Dataset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 file đ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lẻ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files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lô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 zip,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thuế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file đ</a:t>
            </a: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 XML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Front-end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files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lỗi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lỗi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files đ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object storage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Preview Data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tóm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tắt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sample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ng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thẩm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quyền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chối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Load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load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mail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ng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văn bản, Đồ họa, Phông chữ, hình mẫu&#10;&#10;Nội dung do AI tạo ra có thể không chính xác.">
            <a:extLst>
              <a:ext uri="{FF2B5EF4-FFF2-40B4-BE49-F238E27FC236}">
                <a16:creationId xmlns:a16="http://schemas.microsoft.com/office/drawing/2014/main" id="{AB6E848E-0A67-D9D4-73C1-C3E7CFF3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72" y="1223210"/>
            <a:ext cx="6956534" cy="509336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4000" dirty="0" err="1">
                <a:latin typeface="+mn-lt"/>
                <a:cs typeface="Times New Roman" panose="02020603050405020304" pitchFamily="18" charset="0"/>
              </a:rPr>
              <a:t>Yêu</a:t>
            </a:r>
            <a:r>
              <a:rPr lang="en-AU" sz="4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4000" dirty="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sz="4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4000" dirty="0" err="1">
                <a:latin typeface="+mn-lt"/>
                <a:cs typeface="Times New Roman" panose="02020603050405020304" pitchFamily="18" charset="0"/>
              </a:rPr>
              <a:t>ch</a:t>
            </a:r>
            <a:r>
              <a:rPr lang="en-US" sz="4000" dirty="0" err="1">
                <a:latin typeface="+mn-lt"/>
                <a:cs typeface="Times New Roman" panose="02020603050405020304" pitchFamily="18" charset="0"/>
              </a:rPr>
              <a:t>ức</a:t>
            </a:r>
            <a:r>
              <a:rPr lang="en-US" sz="4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cs typeface="Times New Roman" panose="02020603050405020304" pitchFamily="18" charset="0"/>
              </a:rPr>
              <a:t>năng</a:t>
            </a:r>
            <a:endParaRPr lang="en-AU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B9296331-365E-41EB-AA3F-9918D0FE6205}"/>
              </a:ext>
            </a:extLst>
          </p:cNvPr>
          <p:cNvSpPr txBox="1"/>
          <p:nvPr/>
        </p:nvSpPr>
        <p:spPr>
          <a:xfrm>
            <a:off x="595175" y="1202311"/>
            <a:ext cx="4414888" cy="50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/>
              </a:rPr>
              <a:t>Upload file XML </a:t>
            </a:r>
            <a:r>
              <a:rPr lang="en-US" b="1" i="1" err="1">
                <a:latin typeface="Calibri (Body)"/>
                <a:cs typeface="Calibri"/>
              </a:rPr>
              <a:t>theo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err="1">
                <a:latin typeface="Calibri (Body)"/>
                <a:cs typeface="Calibri"/>
              </a:rPr>
              <a:t>lô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err="1">
                <a:latin typeface="Calibri (Body)"/>
                <a:cs typeface="Calibri"/>
              </a:rPr>
              <a:t>hoặc</a:t>
            </a:r>
            <a:r>
              <a:rPr lang="en-US" b="1" i="1" dirty="0">
                <a:latin typeface="Calibri (Body)"/>
                <a:cs typeface="Calibri"/>
              </a:rPr>
              <a:t> file đ</a:t>
            </a:r>
            <a:r>
              <a:rPr lang="vi-VN" b="1" i="1" dirty="0">
                <a:latin typeface="Calibri (Body)"/>
                <a:cs typeface="Calibri"/>
              </a:rPr>
              <a:t>ơ</a:t>
            </a:r>
            <a:r>
              <a:rPr lang="en-US" b="1" i="1" dirty="0">
                <a:latin typeface="Calibri (Body)"/>
                <a:cs typeface="Calibri"/>
              </a:rPr>
              <a:t>n </a:t>
            </a:r>
            <a:r>
              <a:rPr lang="en-US" b="1" i="1" err="1">
                <a:latin typeface="Calibri (Body)"/>
                <a:cs typeface="Calibri"/>
              </a:rPr>
              <a:t>lẻ</a:t>
            </a:r>
            <a:endParaRPr lang="en-US" b="1" i="1" dirty="0" err="1">
              <a:latin typeface="Calibri (Body)"/>
              <a:cs typeface="Calibri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Gửi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yêu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cầu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phê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duyệt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Phê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duyệt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/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từ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chối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/>
              </a:rPr>
              <a:t>Preview </a:t>
            </a:r>
            <a:r>
              <a:rPr lang="en-US" b="1" i="1" err="1">
                <a:latin typeface="Calibri (Body)"/>
                <a:cs typeface="Calibri"/>
              </a:rPr>
              <a:t>dữ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err="1">
                <a:latin typeface="Calibri (Body)"/>
                <a:cs typeface="Calibri"/>
              </a:rPr>
              <a:t>liệu</a:t>
            </a:r>
            <a:endParaRPr lang="en-US" b="1" i="1">
              <a:latin typeface="Calibri (Body)"/>
              <a:cs typeface="Calibri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Validate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,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kiểm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tra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chất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lượng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Download files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/>
              </a:rPr>
              <a:t>Các </a:t>
            </a:r>
            <a:r>
              <a:rPr lang="en-US" b="1" i="1" dirty="0" err="1">
                <a:latin typeface="Calibri (Body)"/>
                <a:cs typeface="Calibri"/>
              </a:rPr>
              <a:t>chức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dirty="0" err="1">
                <a:latin typeface="Calibri (Body)"/>
                <a:cs typeface="Calibri"/>
              </a:rPr>
              <a:t>năng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dirty="0" err="1">
                <a:latin typeface="Calibri (Body)"/>
                <a:cs typeface="Calibri"/>
              </a:rPr>
              <a:t>quản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dirty="0" err="1">
                <a:latin typeface="Calibri (Body)"/>
                <a:cs typeface="Calibri"/>
              </a:rPr>
              <a:t>trị</a:t>
            </a:r>
            <a:r>
              <a:rPr lang="en-US" b="1" i="1" dirty="0">
                <a:latin typeface="Calibri (Body)"/>
                <a:cs typeface="Calibri"/>
              </a:rPr>
              <a:t>: </a:t>
            </a: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/>
              </a:rPr>
              <a:t>Quản </a:t>
            </a:r>
            <a:r>
              <a:rPr lang="en-US" b="1" i="1" dirty="0" err="1">
                <a:latin typeface="Calibri (Body)"/>
                <a:cs typeface="Calibri"/>
              </a:rPr>
              <a:t>lý</a:t>
            </a:r>
            <a:r>
              <a:rPr lang="en-US" b="1" i="1" dirty="0">
                <a:latin typeface="Calibri (Body)"/>
                <a:cs typeface="Calibri"/>
              </a:rPr>
              <a:t> User, </a:t>
            </a:r>
            <a:r>
              <a:rPr lang="en-US" b="1" i="1" dirty="0" err="1">
                <a:latin typeface="Calibri (Body)"/>
                <a:cs typeface="Calibri"/>
              </a:rPr>
              <a:t>phân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dirty="0" err="1">
                <a:latin typeface="Calibri (Body)"/>
                <a:cs typeface="Calibri"/>
              </a:rPr>
              <a:t>quyền</a:t>
            </a:r>
            <a:endParaRPr lang="en-US" b="1" i="1" dirty="0">
              <a:latin typeface="Calibri (Body)"/>
              <a:cs typeface="Calibri"/>
            </a:endParaRP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/>
              </a:rPr>
              <a:t>Quản </a:t>
            </a:r>
            <a:r>
              <a:rPr lang="en-US" b="1" i="1" dirty="0" err="1">
                <a:latin typeface="Calibri (Body)"/>
                <a:cs typeface="Calibri"/>
              </a:rPr>
              <a:t>lý</a:t>
            </a:r>
            <a:r>
              <a:rPr lang="en-US" b="1" i="1" dirty="0">
                <a:latin typeface="Calibri (Body)"/>
                <a:cs typeface="Calibri"/>
              </a:rPr>
              <a:t> Dataset</a:t>
            </a: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/>
              </a:rPr>
              <a:t>Quản </a:t>
            </a:r>
            <a:r>
              <a:rPr lang="en-US" b="1" i="1" dirty="0" err="1">
                <a:latin typeface="Calibri (Body)"/>
                <a:cs typeface="Calibri"/>
              </a:rPr>
              <a:t>lý</a:t>
            </a:r>
            <a:r>
              <a:rPr lang="en-US" b="1" i="1" dirty="0">
                <a:latin typeface="Calibri (Body)"/>
                <a:cs typeface="Calibri"/>
              </a:rPr>
              <a:t> Rules validate </a:t>
            </a:r>
            <a:r>
              <a:rPr lang="en-US" b="1" i="1" dirty="0" err="1">
                <a:latin typeface="Calibri (Body)"/>
                <a:cs typeface="Calibri"/>
              </a:rPr>
              <a:t>dữ</a:t>
            </a:r>
            <a:r>
              <a:rPr lang="en-US" b="1" i="1" dirty="0">
                <a:latin typeface="Calibri (Body)"/>
                <a:cs typeface="Calibri"/>
              </a:rPr>
              <a:t> </a:t>
            </a:r>
            <a:r>
              <a:rPr lang="en-US" b="1" i="1" dirty="0" err="1">
                <a:latin typeface="Calibri (Body)"/>
                <a:cs typeface="Calibri"/>
              </a:rPr>
              <a:t>liệu</a:t>
            </a:r>
            <a:endParaRPr lang="en-US" b="1" i="1" dirty="0">
              <a:latin typeface="Calibri (Body)"/>
              <a:cs typeface="Calibri"/>
            </a:endParaRP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endParaRPr lang="en-US" b="1" dirty="0">
              <a:latin typeface="Calibri (Body)"/>
              <a:cs typeface="Calibri" panose="020F0502020204030204" pitchFamily="34" charset="0"/>
            </a:endParaRPr>
          </a:p>
          <a:p>
            <a:pPr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96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86EA-095E-F12B-F0A3-8F08ABD1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F18902-36AD-E669-9464-805287DA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 err="1">
                <a:latin typeface="+mn-lt"/>
                <a:cs typeface="Times New Roman" panose="02020603050405020304" pitchFamily="18" charset="0"/>
              </a:rPr>
              <a:t>Yêu</a:t>
            </a:r>
            <a:r>
              <a:rPr lang="en-AU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dirty="0">
                <a:latin typeface="+mn-lt"/>
                <a:cs typeface="Times New Roman" panose="02020603050405020304" pitchFamily="18" charset="0"/>
              </a:rPr>
              <a:t> phi </a:t>
            </a:r>
            <a:r>
              <a:rPr lang="en-AU" dirty="0" err="1">
                <a:latin typeface="+mn-lt"/>
                <a:cs typeface="Times New Roman" panose="02020603050405020304" pitchFamily="18" charset="0"/>
              </a:rPr>
              <a:t>ch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ức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năng</a:t>
            </a:r>
            <a:endParaRPr lang="en-AU" sz="3200" dirty="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68C503-2346-4ADE-C4E0-9D0B7F638A4D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A14666-B1BA-AFCF-8099-A4D4A5A8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11344"/>
              </p:ext>
            </p:extLst>
          </p:nvPr>
        </p:nvGraphicFramePr>
        <p:xfrm>
          <a:off x="313480" y="1549225"/>
          <a:ext cx="1154544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91">
                  <a:extLst>
                    <a:ext uri="{9D8B030D-6E8A-4147-A177-3AD203B41FA5}">
                      <a16:colId xmlns:a16="http://schemas.microsoft.com/office/drawing/2014/main" val="4245050839"/>
                    </a:ext>
                  </a:extLst>
                </a:gridCol>
                <a:gridCol w="2114444">
                  <a:extLst>
                    <a:ext uri="{9D8B030D-6E8A-4147-A177-3AD203B41FA5}">
                      <a16:colId xmlns:a16="http://schemas.microsoft.com/office/drawing/2014/main" val="2191234787"/>
                    </a:ext>
                  </a:extLst>
                </a:gridCol>
                <a:gridCol w="8512405">
                  <a:extLst>
                    <a:ext uri="{9D8B030D-6E8A-4147-A177-3AD203B41FA5}">
                      <a16:colId xmlns:a16="http://schemas.microsoft.com/office/drawing/2014/main" val="246076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Yếu tố chất lượng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Tiêu chuẩn đo lường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4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năng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Job Feature Engineering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Chạy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dữ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kỳ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vào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đầu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job </a:t>
                      </a:r>
                      <a:r>
                        <a:rPr lang="en-US" sz="1600" dirty="0" err="1"/>
                        <a:t>chờ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cờ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được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thỏa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mãn</a:t>
                      </a:r>
                      <a:r>
                        <a:rPr lang="en-US" sz="1600" dirty="0"/>
                        <a:t>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Thời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gian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xử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lý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Khoảng</a:t>
                      </a:r>
                      <a:r>
                        <a:rPr lang="en-US" sz="1600" dirty="0"/>
                        <a:t> 5h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Có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cơ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chế</a:t>
                      </a:r>
                      <a:r>
                        <a:rPr lang="en-US" sz="1600" dirty="0"/>
                        <a:t> re-run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Job Model serving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Đặt</a:t>
                      </a:r>
                      <a:r>
                        <a:rPr lang="en-US" sz="1600" dirty="0"/>
                        <a:t> schedule </a:t>
                      </a:r>
                      <a:r>
                        <a:rPr lang="en-US" sz="1600" dirty="0" err="1"/>
                        <a:t>chạy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kỳ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tùy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theo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yêu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cầu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từng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bài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toán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Hiện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tại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đang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là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chạy</a:t>
                      </a:r>
                      <a:r>
                        <a:rPr lang="en-US" sz="1600" dirty="0"/>
                        <a:t> batch monthly </a:t>
                      </a:r>
                      <a:r>
                        <a:rPr lang="en-US" sz="1600" dirty="0" err="1"/>
                        <a:t>sau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data input </a:t>
                      </a:r>
                      <a:r>
                        <a:rPr lang="en-US" sz="1600" dirty="0" err="1"/>
                        <a:t>đã</a:t>
                      </a:r>
                      <a:r>
                        <a:rPr lang="en-US" sz="1600" dirty="0"/>
                        <a:t> ready.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Kiểm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model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cảnh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báo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thấp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hơn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ngưỡng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chấp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nhận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Khả năng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luôn sẵn sàng truy cập 8x5 để phục vụ các công việc Phân tích dữ liệu của Data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5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mở rộng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năng lực xử lý theo tháng/theo tuần/theo ngày dựa theo nhu cầu sử dụng kết quả model của nghiệp vụ.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thêm nhiều features, triển khai thêm nhiều model theo nhu cầu của nghiệp vụ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tin cậy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err="1"/>
                        <a:t>Đảm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bảo</a:t>
                      </a:r>
                      <a:r>
                        <a:rPr lang="en-US" sz="1600" dirty="0"/>
                        <a:t> feature store </a:t>
                      </a:r>
                      <a:r>
                        <a:rPr lang="en-US" sz="1600" dirty="0" err="1"/>
                        <a:t>được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tính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toán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sẵn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sàng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ML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err="1"/>
                        <a:t>Đảm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bảo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model </a:t>
                      </a:r>
                      <a:r>
                        <a:rPr lang="en-US" sz="1600" dirty="0" err="1"/>
                        <a:t>trong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ngưỡng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chấp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nhận</a:t>
                      </a:r>
                      <a:r>
                        <a:rPr lang="en-US" sz="1600" dirty="0"/>
                        <a:t> (</a:t>
                      </a:r>
                      <a:r>
                        <a:rPr lang="en-US" sz="1600" dirty="0" err="1"/>
                        <a:t>Tùy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từng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đề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bài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cụ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thể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sẽ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thống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nhất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chỉ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tiêu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lưỡng</a:t>
                      </a:r>
                      <a:r>
                        <a:rPr lang="en-US" sz="1600" dirty="0"/>
                        <a:t> &amp; </a:t>
                      </a:r>
                      <a:r>
                        <a:rPr lang="en-US" sz="1600" dirty="0" err="1"/>
                        <a:t>ngưỡng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model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nghiệp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vụ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5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8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AFC0-1AF4-7DC1-9E2B-9104AAA9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3F39FA-81C5-0CF6-B6CE-E21B2F50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>
                <a:latin typeface="+mn-lt"/>
                <a:cs typeface="Times New Roman" panose="02020603050405020304" pitchFamily="18" charset="0"/>
              </a:rPr>
              <a:t>Biz 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679A0-EE1F-B77B-DA68-936E3F62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D86E-6831-47C6-DD72-4D753C2F3A10}"/>
              </a:ext>
            </a:extLst>
          </p:cNvPr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oogle Shape;807;p104">
            <a:extLst>
              <a:ext uri="{FF2B5EF4-FFF2-40B4-BE49-F238E27FC236}">
                <a16:creationId xmlns:a16="http://schemas.microsoft.com/office/drawing/2014/main" id="{4B5BB798-52DC-B863-E1D5-B54D58C54454}"/>
              </a:ext>
            </a:extLst>
          </p:cNvPr>
          <p:cNvGrpSpPr/>
          <p:nvPr/>
        </p:nvGrpSpPr>
        <p:grpSpPr>
          <a:xfrm>
            <a:off x="9251808" y="2540443"/>
            <a:ext cx="908004" cy="902639"/>
            <a:chOff x="5483226" y="5110164"/>
            <a:chExt cx="260350" cy="258763"/>
          </a:xfrm>
        </p:grpSpPr>
        <p:sp>
          <p:nvSpPr>
            <p:cNvPr id="37" name="Google Shape;808;p104">
              <a:extLst>
                <a:ext uri="{FF2B5EF4-FFF2-40B4-BE49-F238E27FC236}">
                  <a16:creationId xmlns:a16="http://schemas.microsoft.com/office/drawing/2014/main" id="{D7214A92-56CE-1676-C52D-7575390BC19A}"/>
                </a:ext>
              </a:extLst>
            </p:cNvPr>
            <p:cNvSpPr/>
            <p:nvPr/>
          </p:nvSpPr>
          <p:spPr>
            <a:xfrm>
              <a:off x="5522913" y="5275264"/>
              <a:ext cx="82550" cy="93663"/>
            </a:xfrm>
            <a:custGeom>
              <a:avLst/>
              <a:gdLst/>
              <a:ahLst/>
              <a:cxnLst/>
              <a:rect l="l" t="t" r="r" b="b"/>
              <a:pathLst>
                <a:path w="92" h="104" extrusionOk="0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Google Shape;809;p104">
              <a:extLst>
                <a:ext uri="{FF2B5EF4-FFF2-40B4-BE49-F238E27FC236}">
                  <a16:creationId xmlns:a16="http://schemas.microsoft.com/office/drawing/2014/main" id="{7A607149-C00F-E322-9A16-D18F7E9F3231}"/>
                </a:ext>
              </a:extLst>
            </p:cNvPr>
            <p:cNvSpPr/>
            <p:nvPr/>
          </p:nvSpPr>
          <p:spPr>
            <a:xfrm>
              <a:off x="5564188" y="5110164"/>
              <a:ext cx="179388" cy="196850"/>
            </a:xfrm>
            <a:custGeom>
              <a:avLst/>
              <a:gdLst/>
              <a:ahLst/>
              <a:cxnLst/>
              <a:rect l="l" t="t" r="r" b="b"/>
              <a:pathLst>
                <a:path w="198" h="219" extrusionOk="0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Google Shape;810;p104">
              <a:extLst>
                <a:ext uri="{FF2B5EF4-FFF2-40B4-BE49-F238E27FC236}">
                  <a16:creationId xmlns:a16="http://schemas.microsoft.com/office/drawing/2014/main" id="{4CCD7BE1-D5B2-2C84-C4E4-71972BF6E49E}"/>
                </a:ext>
              </a:extLst>
            </p:cNvPr>
            <p:cNvSpPr/>
            <p:nvPr/>
          </p:nvSpPr>
          <p:spPr>
            <a:xfrm>
              <a:off x="5483226" y="5164139"/>
              <a:ext cx="52388" cy="8890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93BBF-7723-29E9-C49E-21FB176C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17009"/>
              </p:ext>
            </p:extLst>
          </p:nvPr>
        </p:nvGraphicFramePr>
        <p:xfrm>
          <a:off x="527456" y="2486747"/>
          <a:ext cx="11111727" cy="2499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950">
                  <a:extLst>
                    <a:ext uri="{9D8B030D-6E8A-4147-A177-3AD203B41FA5}">
                      <a16:colId xmlns:a16="http://schemas.microsoft.com/office/drawing/2014/main" val="3965780690"/>
                    </a:ext>
                  </a:extLst>
                </a:gridCol>
                <a:gridCol w="1739643">
                  <a:extLst>
                    <a:ext uri="{9D8B030D-6E8A-4147-A177-3AD203B41FA5}">
                      <a16:colId xmlns:a16="http://schemas.microsoft.com/office/drawing/2014/main" val="862031968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730749417"/>
                    </a:ext>
                  </a:extLst>
                </a:gridCol>
                <a:gridCol w="1787620">
                  <a:extLst>
                    <a:ext uri="{9D8B030D-6E8A-4147-A177-3AD203B41FA5}">
                      <a16:colId xmlns:a16="http://schemas.microsoft.com/office/drawing/2014/main" val="3261843175"/>
                    </a:ext>
                  </a:extLst>
                </a:gridCol>
                <a:gridCol w="5391621">
                  <a:extLst>
                    <a:ext uri="{9D8B030D-6E8A-4147-A177-3AD203B41FA5}">
                      <a16:colId xmlns:a16="http://schemas.microsoft.com/office/drawing/2014/main" val="2636672229"/>
                    </a:ext>
                  </a:extLst>
                </a:gridCol>
              </a:tblGrid>
              <a:tr h="193661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Remark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49512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4.2.2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Business Development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Models and Analytics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Production: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Xây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dựng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và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triển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khai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các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mô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hình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hành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vi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khách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hàng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phục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vụ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cho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phân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tích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và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ra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quyết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định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76813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7.3.2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Relationship Management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 Insights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2"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Insight: Cung cấp các kết luận và khuyến nghị dựa trên phân tích hành vi khách hàng nhằm hỗ trợ quyết định kinh doanh.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243628"/>
                  </a:ext>
                </a:extLst>
              </a:tr>
              <a:tr h="25869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7.5.4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Case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5"/>
                      </a:pPr>
                      <a:r>
                        <a:rPr lang="vi-VN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Analysis: Phân tích dữ liệu và thông tin liên quan để hiểu rõ hơn về vấn đề hoặc yêu cầu của khách hàng.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412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B4B5A9-8E16-A618-A985-250EE44F02A4}"/>
              </a:ext>
            </a:extLst>
          </p:cNvPr>
          <p:cNvSpPr txBox="1"/>
          <p:nvPr/>
        </p:nvSpPr>
        <p:spPr>
          <a:xfrm>
            <a:off x="527456" y="1366887"/>
            <a:ext cx="670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Link QLYC: </a:t>
            </a:r>
            <a:r>
              <a:rPr lang="en-US" b="1" i="1" dirty="0">
                <a:solidFill>
                  <a:sysClr val="windowText" lastClr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QLYC-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461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EA9D-35E3-4997-E95E-7B73F58B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7AAC702-0F5E-53E5-DE99-A7C94399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Kế hoạch triển khai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EA0D5-98FC-09D9-5AB1-B3CE9C1EE52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315B5-9530-9E71-0520-F4CE7D596264}"/>
              </a:ext>
            </a:extLst>
          </p:cNvPr>
          <p:cNvSpPr txBox="1"/>
          <p:nvPr/>
        </p:nvSpPr>
        <p:spPr>
          <a:xfrm>
            <a:off x="528476" y="1172389"/>
            <a:ext cx="10251063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Phase 1 – MVP: Upload &amp;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file XML</a:t>
            </a:r>
            <a:endParaRPr lang="vi-VN" dirty="0"/>
          </a:p>
          <a:p>
            <a:r>
              <a:rPr lang="en-US" sz="1100" b="1" dirty="0" err="1">
                <a:latin typeface="Segoe UI"/>
                <a:cs typeface="Segoe UI"/>
              </a:rPr>
              <a:t>Mục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tiêu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kiến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trúc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Đưa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hệ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thống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vào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vận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hành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sớm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Kiểm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chứng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kiến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trúc</a:t>
            </a:r>
            <a:r>
              <a:rPr lang="en-US" sz="1100" dirty="0">
                <a:latin typeface="Segoe UI"/>
                <a:cs typeface="Segoe UI"/>
              </a:rPr>
              <a:t> microservices, event-driven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Không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phá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vỡ</a:t>
            </a:r>
            <a:r>
              <a:rPr lang="en-US" sz="1100" dirty="0">
                <a:latin typeface="Segoe UI"/>
                <a:cs typeface="Segoe UI"/>
              </a:rPr>
              <a:t> landscape </a:t>
            </a:r>
            <a:r>
              <a:rPr lang="en-US" sz="1100" dirty="0" err="1">
                <a:latin typeface="Segoe UI"/>
                <a:cs typeface="Segoe UI"/>
              </a:rPr>
              <a:t>hiện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hữu</a:t>
            </a:r>
            <a:endParaRPr lang="en-US" dirty="0" err="1"/>
          </a:p>
          <a:p>
            <a:r>
              <a:rPr lang="en-US" sz="1100" b="1" dirty="0">
                <a:latin typeface="Segoe UI"/>
                <a:cs typeface="Segoe UI"/>
              </a:rPr>
              <a:t>Phạm vi </a:t>
            </a:r>
            <a:r>
              <a:rPr lang="en-US" sz="1100" b="1" dirty="0" err="1">
                <a:latin typeface="Segoe UI"/>
                <a:cs typeface="Segoe UI"/>
              </a:rPr>
              <a:t>triển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dirty="0" err="1">
                <a:latin typeface="Segoe UI"/>
                <a:cs typeface="Segoe UI"/>
              </a:rPr>
              <a:t>khai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Front-end</a:t>
            </a:r>
            <a:r>
              <a:rPr lang="en-US" sz="1100" dirty="0">
                <a:latin typeface="Segoe UI"/>
                <a:cs typeface="Segoe UI"/>
              </a:rPr>
              <a:t>: Upload, preview, </a:t>
            </a:r>
            <a:r>
              <a:rPr lang="en-US" sz="1100" dirty="0" err="1">
                <a:latin typeface="Segoe UI"/>
                <a:cs typeface="Segoe UI"/>
              </a:rPr>
              <a:t>theo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dõi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trạng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thái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Core services (Spring Boot)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User Management Service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Upload Management Service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Validation Service (XML schema + rule </a:t>
            </a:r>
            <a:r>
              <a:rPr lang="en-US" sz="1100" dirty="0" err="1">
                <a:latin typeface="Segoe UI"/>
                <a:cs typeface="Segoe UI"/>
              </a:rPr>
              <a:t>cơ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bản</a:t>
            </a:r>
            <a:r>
              <a:rPr lang="en-US" sz="1100" dirty="0">
                <a:latin typeface="Segoe UI"/>
                <a:cs typeface="Segoe UI"/>
              </a:rPr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Ingestion Service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Integration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API Gateway (AuthN/</a:t>
            </a:r>
            <a:r>
              <a:rPr lang="en-US" sz="1100" dirty="0" err="1">
                <a:latin typeface="Segoe UI"/>
                <a:cs typeface="Segoe UI"/>
              </a:rPr>
              <a:t>AuthZ</a:t>
            </a:r>
            <a:r>
              <a:rPr lang="en-US" sz="1100" dirty="0">
                <a:latin typeface="Segoe UI"/>
                <a:cs typeface="Segoe UI"/>
              </a:rPr>
              <a:t>, routing)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Message Queue (pub/sub </a:t>
            </a:r>
            <a:r>
              <a:rPr lang="en-US" sz="1100" dirty="0" err="1">
                <a:latin typeface="Segoe UI"/>
                <a:cs typeface="Segoe UI"/>
              </a:rPr>
              <a:t>sự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kiện</a:t>
            </a:r>
            <a:r>
              <a:rPr lang="en-US" sz="1100" dirty="0">
                <a:latin typeface="Segoe UI"/>
                <a:cs typeface="Segoe UI"/>
              </a:rPr>
              <a:t> upload – validate – ingest)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Storage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Object Storage (</a:t>
            </a:r>
            <a:r>
              <a:rPr lang="en-US" sz="1100" dirty="0" err="1">
                <a:latin typeface="Segoe UI"/>
                <a:cs typeface="Segoe UI"/>
              </a:rPr>
              <a:t>MinIO</a:t>
            </a:r>
            <a:r>
              <a:rPr lang="en-US" sz="1100" dirty="0">
                <a:latin typeface="Segoe UI"/>
                <a:cs typeface="Segoe UI"/>
              </a:rPr>
              <a:t>) </a:t>
            </a:r>
            <a:r>
              <a:rPr lang="en-US" sz="1100" dirty="0" err="1">
                <a:latin typeface="Segoe UI"/>
                <a:cs typeface="Segoe UI"/>
              </a:rPr>
              <a:t>cho</a:t>
            </a:r>
            <a:r>
              <a:rPr lang="en-US" sz="1100" dirty="0">
                <a:latin typeface="Segoe UI"/>
                <a:cs typeface="Segoe UI"/>
              </a:rPr>
              <a:t> file </a:t>
            </a:r>
            <a:r>
              <a:rPr lang="en-US" sz="1100" dirty="0" err="1">
                <a:latin typeface="Segoe UI"/>
                <a:cs typeface="Segoe UI"/>
              </a:rPr>
              <a:t>gốc</a:t>
            </a:r>
            <a:endParaRPr lang="en-US" dirty="0" err="1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Metadata </a:t>
            </a:r>
            <a:r>
              <a:rPr lang="en-US" sz="1100" dirty="0" err="1">
                <a:latin typeface="Segoe UI"/>
                <a:cs typeface="Segoe UI"/>
              </a:rPr>
              <a:t>lưu</a:t>
            </a:r>
            <a:r>
              <a:rPr lang="en-US" sz="1100" dirty="0">
                <a:latin typeface="Segoe UI"/>
                <a:cs typeface="Segoe UI"/>
              </a:rPr>
              <a:t> DB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Segoe UI"/>
                <a:cs typeface="Segoe UI"/>
              </a:rPr>
              <a:t>Security</a:t>
            </a:r>
            <a:r>
              <a:rPr lang="en-US" sz="1100" dirty="0">
                <a:latin typeface="Segoe UI"/>
                <a:cs typeface="Segoe UI"/>
              </a:rPr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Segoe UI"/>
                <a:cs typeface="Segoe UI"/>
              </a:rPr>
              <a:t>JWT, RBAC, audit log</a:t>
            </a: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 sz="1100" b="1" err="1">
                <a:latin typeface="Segoe UI"/>
                <a:cs typeface="Segoe UI"/>
              </a:rPr>
              <a:t>Kết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err="1">
                <a:latin typeface="Segoe UI"/>
                <a:cs typeface="Segoe UI"/>
              </a:rPr>
              <a:t>quả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err="1">
                <a:latin typeface="Segoe UI"/>
                <a:cs typeface="Segoe UI"/>
              </a:rPr>
              <a:t>kiến</a:t>
            </a:r>
            <a:r>
              <a:rPr lang="en-US" sz="1100" b="1" dirty="0">
                <a:latin typeface="Segoe UI"/>
                <a:cs typeface="Segoe UI"/>
              </a:rPr>
              <a:t> </a:t>
            </a:r>
            <a:r>
              <a:rPr lang="en-US" sz="1100" b="1" err="1">
                <a:latin typeface="Segoe UI"/>
                <a:cs typeface="Segoe UI"/>
              </a:rPr>
              <a:t>trúc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Luồng</a:t>
            </a:r>
            <a:r>
              <a:rPr lang="en-US" sz="1100" dirty="0">
                <a:latin typeface="Segoe UI"/>
                <a:cs typeface="Segoe UI"/>
              </a:rPr>
              <a:t> upload </a:t>
            </a:r>
            <a:r>
              <a:rPr lang="en-US" sz="1100" b="1" dirty="0">
                <a:latin typeface="Segoe UI"/>
                <a:cs typeface="Segoe UI"/>
              </a:rPr>
              <a:t>asynchronous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Tách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biệt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rõ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b="1" dirty="0">
                <a:latin typeface="Segoe UI"/>
                <a:cs typeface="Segoe UI"/>
              </a:rPr>
              <a:t>upload – validate – ingest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dirty="0" err="1">
                <a:latin typeface="Segoe UI"/>
                <a:cs typeface="Segoe UI"/>
              </a:rPr>
              <a:t>Sẵn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sàng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mở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rộng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định</a:t>
            </a:r>
            <a:r>
              <a:rPr lang="en-US" sz="1100" dirty="0">
                <a:latin typeface="Segoe UI"/>
                <a:cs typeface="Segoe UI"/>
              </a:rPr>
              <a:t> </a:t>
            </a:r>
            <a:r>
              <a:rPr lang="en-US" sz="1100" dirty="0" err="1">
                <a:latin typeface="Segoe UI"/>
                <a:cs typeface="Segoe UI"/>
              </a:rPr>
              <a:t>dạng</a:t>
            </a:r>
            <a:r>
              <a:rPr lang="en-US" sz="1100" dirty="0">
                <a:latin typeface="Segoe UI"/>
                <a:cs typeface="Segoe UI"/>
              </a:rPr>
              <a:t> file</a:t>
            </a:r>
            <a:endParaRPr lang="en-US" dirty="0"/>
          </a:p>
          <a:p>
            <a:endParaRPr lang="en-US" sz="1600" b="1" dirty="0">
              <a:ea typeface="Calibri"/>
              <a:cs typeface="Calibri"/>
            </a:endParaRPr>
          </a:p>
        </p:txBody>
      </p:sp>
      <p:pic>
        <p:nvPicPr>
          <p:cNvPr id="7" name="Hình ảnh 6" descr="Ảnh có chứa văn bản, ảnh chụp màn hình, Phông chữ, thiết kế&#10;&#10;Nội dung do AI tạo ra có thể không chính xác.">
            <a:extLst>
              <a:ext uri="{FF2B5EF4-FFF2-40B4-BE49-F238E27FC236}">
                <a16:creationId xmlns:a16="http://schemas.microsoft.com/office/drawing/2014/main" id="{C99B1AB4-D133-0E01-3BD6-A6CB2B14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41" y="771181"/>
            <a:ext cx="3966073" cy="59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59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4iZaasIqU.XVK.4_OZL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B22600"/>
      </a:accent5>
      <a:accent6>
        <a:srgbClr val="CC9900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E84C22"/>
        </a:accent1>
        <a:accent2>
          <a:srgbClr val="FFBD47"/>
        </a:accent2>
        <a:accent3>
          <a:srgbClr val="B64926"/>
        </a:accent3>
        <a:accent4>
          <a:srgbClr val="FF8427"/>
        </a:accent4>
        <a:accent5>
          <a:srgbClr val="B22600"/>
        </a:accent5>
        <a:accent6>
          <a:srgbClr val="CC9900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505046"/>
    </a:custClr>
    <a:custClr name="Custom Color7">
      <a:srgbClr val="EEECE1"/>
    </a:custClr>
  </a:custClrLst>
  <a:extLst>
    <a:ext uri="{05A4C25C-085E-4340-85A3-A5531E510DB2}">
      <thm15:themeFamily xmlns:thm15="http://schemas.microsoft.com/office/thememl/2012/main" name="HN0280_OFF_v2.potx" id="{E59590D3-4A92-481B-85BC-588C90199318}" vid="{9FF13323-8FE1-475C-AAD5-F59011BC78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A">
    <a:dk1>
      <a:srgbClr val="000000"/>
    </a:dk1>
    <a:lt1>
      <a:srgbClr val="FFFFFF"/>
    </a:lt1>
    <a:dk2>
      <a:srgbClr val="0B5DAC"/>
    </a:dk2>
    <a:lt2>
      <a:srgbClr val="E6E6E6"/>
    </a:lt2>
    <a:accent1>
      <a:srgbClr val="008FD5"/>
    </a:accent1>
    <a:accent2>
      <a:srgbClr val="139CFF"/>
    </a:accent2>
    <a:accent3>
      <a:srgbClr val="0B5DAC"/>
    </a:accent3>
    <a:accent4>
      <a:srgbClr val="6E6E6E"/>
    </a:accent4>
    <a:accent5>
      <a:srgbClr val="8C8C8C"/>
    </a:accent5>
    <a:accent6>
      <a:srgbClr val="505050"/>
    </a:accent6>
    <a:hlink>
      <a:srgbClr val="008FD5"/>
    </a:hlink>
    <a:folHlink>
      <a:srgbClr val="6E6E6E"/>
    </a:folHlink>
  </a:clrScheme>
</a:themeOverride>
</file>

<file path=ppt/theme/themeOverride2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EA11C03CA70545B9A1ED5C361E1168" ma:contentTypeVersion="13" ma:contentTypeDescription="Create a new document." ma:contentTypeScope="" ma:versionID="e1f303b77f5e0ead8d73ba77827871c3">
  <xsd:schema xmlns:xsd="http://www.w3.org/2001/XMLSchema" xmlns:xs="http://www.w3.org/2001/XMLSchema" xmlns:p="http://schemas.microsoft.com/office/2006/metadata/properties" xmlns:ns1="http://schemas.microsoft.com/sharepoint/v3" xmlns:ns2="1d99faa5-1ec0-48ac-9a9d-f31792ac7cb8" xmlns:ns3="7df24817-ab1d-4ab0-910f-2dce16cfc2e0" targetNamespace="http://schemas.microsoft.com/office/2006/metadata/properties" ma:root="true" ma:fieldsID="35bdae46ed1306af5b40d4c0d7fffe70" ns1:_="" ns2:_="" ns3:_="">
    <xsd:import namespace="http://schemas.microsoft.com/sharepoint/v3"/>
    <xsd:import namespace="1d99faa5-1ec0-48ac-9a9d-f31792ac7cb8"/>
    <xsd:import namespace="7df24817-ab1d-4ab0-910f-2dce16cfc2e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9faa5-1ec0-48ac-9a9d-f31792ac7cb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6a986a6-5f44-4353-a687-c857d57407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24817-ab1d-4ab0-910f-2dce16cfc2e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02ad324-e714-48af-9614-e71296737b83}" ma:internalName="TaxCatchAll" ma:showField="CatchAllData" ma:web="7df24817-ab1d-4ab0-910f-2dce16cfc2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d99faa5-1ec0-48ac-9a9d-f31792ac7cb8">
      <Terms xmlns="http://schemas.microsoft.com/office/infopath/2007/PartnerControls"/>
    </lcf76f155ced4ddcb4097134ff3c332f>
    <TaxCatchAll xmlns="7df24817-ab1d-4ab0-910f-2dce16cfc2e0" xsi:nil="true"/>
  </documentManagement>
</p:properties>
</file>

<file path=customXml/itemProps1.xml><?xml version="1.0" encoding="utf-8"?>
<ds:datastoreItem xmlns:ds="http://schemas.openxmlformats.org/officeDocument/2006/customXml" ds:itemID="{F2913B53-9679-43FD-9E79-9E15F54586E4}">
  <ds:schemaRefs>
    <ds:schemaRef ds:uri="1d99faa5-1ec0-48ac-9a9d-f31792ac7cb8"/>
    <ds:schemaRef ds:uri="7df24817-ab1d-4ab0-910f-2dce16cfc2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B8C060-DEB8-4FAE-B93A-D72A2E57FE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D71806-9F0F-4F13-8771-B1F56D9E13DB}">
  <ds:schemaRefs>
    <ds:schemaRef ds:uri="7df24817-ab1d-4ab0-910f-2dce16cfc2e0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1d99faa5-1ec0-48ac-9a9d-f31792ac7cb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6117</TotalTime>
  <Words>3000</Words>
  <Application>Microsoft Office PowerPoint</Application>
  <PresentationFormat>Màn hình rộng</PresentationFormat>
  <Paragraphs>430</Paragraphs>
  <Slides>30</Slides>
  <Notes>27</Notes>
  <HiddenSlides>0</HiddenSlides>
  <MMClips>0</MMClips>
  <ScaleCrop>false</ScaleCrop>
  <HeadingPairs>
    <vt:vector size="4" baseType="variant">
      <vt:variant>
        <vt:lpstr>Chủ đề</vt:lpstr>
      </vt:variant>
      <vt:variant>
        <vt:i4>2</vt:i4>
      </vt:variant>
      <vt:variant>
        <vt:lpstr>Tiêu đề Bản chiếu</vt:lpstr>
      </vt:variant>
      <vt:variant>
        <vt:i4>30</vt:i4>
      </vt:variant>
    </vt:vector>
  </HeadingPairs>
  <TitlesOfParts>
    <vt:vector size="32" baseType="lpstr">
      <vt:lpstr>1_Office Theme</vt:lpstr>
      <vt:lpstr>White</vt:lpstr>
      <vt:lpstr>Bản trình bày PowerPoint</vt:lpstr>
      <vt:lpstr>Bản trình bày PowerPoint</vt:lpstr>
      <vt:lpstr>Bản trình bày PowerPoint</vt:lpstr>
      <vt:lpstr>Nhu cầu nghiệp vụ</vt:lpstr>
      <vt:lpstr>Luồng hành trình người dùng upload file</vt:lpstr>
      <vt:lpstr>Yêu cầu chức năng</vt:lpstr>
      <vt:lpstr>Yêu cầu phi chức năng</vt:lpstr>
      <vt:lpstr>Biz Cap</vt:lpstr>
      <vt:lpstr>Kế hoạch triển khai</vt:lpstr>
      <vt:lpstr>Kế hoạch triển khai</vt:lpstr>
      <vt:lpstr>Bản trình bày PowerPoint</vt:lpstr>
      <vt:lpstr>IT Capability Map</vt:lpstr>
      <vt:lpstr>Application Architecture</vt:lpstr>
      <vt:lpstr>Front-end và API Gateway</vt:lpstr>
      <vt:lpstr>Back-end Services</vt:lpstr>
      <vt:lpstr>Storage layer</vt:lpstr>
      <vt:lpstr>Integration Architecture</vt:lpstr>
      <vt:lpstr>Sequence digram – luồng upload files</vt:lpstr>
      <vt:lpstr>Bản trình bày PowerPoint</vt:lpstr>
      <vt:lpstr>Sequence diagram – luồng download files</vt:lpstr>
      <vt:lpstr>Security &amp; Authentication &amp; Authorization</vt:lpstr>
      <vt:lpstr>Deployment Architecture</vt:lpstr>
      <vt:lpstr>Tech stack</vt:lpstr>
      <vt:lpstr>QLYC-9071| Customer Segmentation</vt:lpstr>
      <vt:lpstr>QLYC-9474| Propensity model for Real-estate demand</vt:lpstr>
      <vt:lpstr>Mô tả thay đổi hệ thống</vt:lpstr>
      <vt:lpstr>Security</vt:lpstr>
      <vt:lpstr>Bản trình bày PowerPoint</vt:lpstr>
      <vt:lpstr>Model list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thanhtc3@msb.com.vn</dc:creator>
  <cp:lastModifiedBy>Administrator</cp:lastModifiedBy>
  <cp:revision>122</cp:revision>
  <dcterms:created xsi:type="dcterms:W3CDTF">2019-12-04T02:29:14Z</dcterms:created>
  <dcterms:modified xsi:type="dcterms:W3CDTF">2026-02-09T17:18:45Z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0x0101007FEA11C03CA70545B9A1ED5C361E1168</vt:lpwstr>
  </property>
  <property fmtid="{D5CDD505-2E9C-101B-9397-08002B2CF9AE}" pid="3" name="MediaServiceImageTags">
    <vt:lpwstr/>
  </property>
</Properties>
</file>